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33" r:id="rId3"/>
    <p:sldId id="410" r:id="rId4"/>
    <p:sldId id="473" r:id="rId5"/>
    <p:sldId id="555" r:id="rId6"/>
    <p:sldId id="600" r:id="rId7"/>
    <p:sldId id="554" r:id="rId8"/>
    <p:sldId id="552" r:id="rId9"/>
    <p:sldId id="601" r:id="rId10"/>
    <p:sldId id="605" r:id="rId11"/>
    <p:sldId id="606" r:id="rId12"/>
    <p:sldId id="607" r:id="rId13"/>
    <p:sldId id="608" r:id="rId14"/>
    <p:sldId id="611" r:id="rId15"/>
    <p:sldId id="612" r:id="rId16"/>
    <p:sldId id="613" r:id="rId17"/>
    <p:sldId id="615" r:id="rId18"/>
    <p:sldId id="616" r:id="rId19"/>
    <p:sldId id="621" r:id="rId20"/>
    <p:sldId id="622" r:id="rId21"/>
    <p:sldId id="625" r:id="rId22"/>
    <p:sldId id="626" r:id="rId23"/>
    <p:sldId id="617" r:id="rId24"/>
    <p:sldId id="627" r:id="rId25"/>
    <p:sldId id="571" r:id="rId26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7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59"/>
        <p:guide pos="377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23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image" Target="../media/image7.png"/><Relationship Id="rId16" Type="http://schemas.openxmlformats.org/officeDocument/2006/relationships/tags" Target="../tags/tag9.xml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2.png"/><Relationship Id="rId6" Type="http://schemas.openxmlformats.org/officeDocument/2006/relationships/tags" Target="../tags/tag111.xml"/><Relationship Id="rId5" Type="http://schemas.openxmlformats.org/officeDocument/2006/relationships/image" Target="../media/image11.png"/><Relationship Id="rId4" Type="http://schemas.openxmlformats.org/officeDocument/2006/relationships/tags" Target="../tags/tag110.xml"/><Relationship Id="rId3" Type="http://schemas.openxmlformats.org/officeDocument/2006/relationships/image" Target="../media/image10.png"/><Relationship Id="rId2" Type="http://schemas.openxmlformats.org/officeDocument/2006/relationships/tags" Target="../tags/tag109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8.png"/><Relationship Id="rId7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8.xml"/><Relationship Id="rId19" Type="http://schemas.openxmlformats.org/officeDocument/2006/relationships/image" Target="../media/image16.png"/><Relationship Id="rId18" Type="http://schemas.openxmlformats.org/officeDocument/2006/relationships/tags" Target="../tags/tag129.xml"/><Relationship Id="rId17" Type="http://schemas.openxmlformats.org/officeDocument/2006/relationships/image" Target="../media/image15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image" Target="../media/image14.png"/><Relationship Id="rId11" Type="http://schemas.openxmlformats.org/officeDocument/2006/relationships/tags" Target="../tags/tag12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38.xml"/><Relationship Id="rId7" Type="http://schemas.openxmlformats.org/officeDocument/2006/relationships/image" Target="../media/image11.pn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10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image" Target="../media/image10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1.png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1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10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11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10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00.xml"/><Relationship Id="rId7" Type="http://schemas.openxmlformats.org/officeDocument/2006/relationships/image" Target="../media/image11.png"/><Relationship Id="rId6" Type="http://schemas.openxmlformats.org/officeDocument/2006/relationships/tags" Target="../tags/tag199.xml"/><Relationship Id="rId5" Type="http://schemas.openxmlformats.org/officeDocument/2006/relationships/image" Target="../media/image10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10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8.png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2.xml"/><Relationship Id="rId19" Type="http://schemas.openxmlformats.org/officeDocument/2006/relationships/image" Target="../media/image16.png"/><Relationship Id="rId18" Type="http://schemas.openxmlformats.org/officeDocument/2006/relationships/tags" Target="../tags/tag43.xml"/><Relationship Id="rId17" Type="http://schemas.openxmlformats.org/officeDocument/2006/relationships/image" Target="../media/image15.png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14.png"/><Relationship Id="rId11" Type="http://schemas.openxmlformats.org/officeDocument/2006/relationships/tags" Target="../tags/tag3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12.png"/><Relationship Id="rId6" Type="http://schemas.openxmlformats.org/officeDocument/2006/relationships/tags" Target="../tags/tag62.xml"/><Relationship Id="rId5" Type="http://schemas.openxmlformats.org/officeDocument/2006/relationships/image" Target="../media/image11.png"/><Relationship Id="rId4" Type="http://schemas.openxmlformats.org/officeDocument/2006/relationships/tags" Target="../tags/tag61.xml"/><Relationship Id="rId3" Type="http://schemas.openxmlformats.org/officeDocument/2006/relationships/image" Target="../media/image10.png"/><Relationship Id="rId2" Type="http://schemas.openxmlformats.org/officeDocument/2006/relationships/tags" Target="../tags/tag60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12.png"/><Relationship Id="rId6" Type="http://schemas.openxmlformats.org/officeDocument/2006/relationships/tags" Target="../tags/tag90.xml"/><Relationship Id="rId5" Type="http://schemas.openxmlformats.org/officeDocument/2006/relationships/image" Target="../media/image11.png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2.png"/><Relationship Id="rId6" Type="http://schemas.openxmlformats.org/officeDocument/2006/relationships/tags" Target="../tags/tag101.xml"/><Relationship Id="rId5" Type="http://schemas.openxmlformats.org/officeDocument/2006/relationships/image" Target="../media/image11.png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rcRect/>
          <a:stretch>
            <a:fillRect/>
          </a:stretch>
        </p:blipFill>
        <p:spPr>
          <a:xfrm rot="13260000">
            <a:off x="3704590" y="-1502410"/>
            <a:ext cx="3617595" cy="4262120"/>
          </a:xfrm>
          <a:custGeom>
            <a:avLst/>
            <a:gdLst>
              <a:gd name="connsiteX0" fmla="*/ 3617595 w 3617595"/>
              <a:gd name="connsiteY0" fmla="*/ 1413996 h 4262120"/>
              <a:gd name="connsiteX1" fmla="*/ 341203 w 3617595"/>
              <a:gd name="connsiteY1" fmla="*/ 4262120 h 4262120"/>
              <a:gd name="connsiteX2" fmla="*/ 0 w 3617595"/>
              <a:gd name="connsiteY2" fmla="*/ 4262120 h 4262120"/>
              <a:gd name="connsiteX3" fmla="*/ 0 w 3617595"/>
              <a:gd name="connsiteY3" fmla="*/ 0 h 4262120"/>
              <a:gd name="connsiteX4" fmla="*/ 3617595 w 3617595"/>
              <a:gd name="connsiteY4" fmla="*/ 0 h 4262120"/>
              <a:gd name="connsiteX5" fmla="*/ 3617595 w 3617595"/>
              <a:gd name="connsiteY5" fmla="*/ 4262120 h 4262120"/>
              <a:gd name="connsiteX6" fmla="*/ 3598761 w 3617595"/>
              <a:gd name="connsiteY6" fmla="*/ 4262120 h 4262120"/>
              <a:gd name="connsiteX7" fmla="*/ 3617595 w 3617595"/>
              <a:gd name="connsiteY7" fmla="*/ 4245748 h 42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7595" h="4262120">
                <a:moveTo>
                  <a:pt x="3617595" y="1413996"/>
                </a:moveTo>
                <a:lnTo>
                  <a:pt x="341203" y="4262120"/>
                </a:lnTo>
                <a:lnTo>
                  <a:pt x="0" y="4262120"/>
                </a:lnTo>
                <a:lnTo>
                  <a:pt x="0" y="0"/>
                </a:lnTo>
                <a:lnTo>
                  <a:pt x="3617595" y="0"/>
                </a:lnTo>
                <a:close/>
                <a:moveTo>
                  <a:pt x="3617595" y="4262120"/>
                </a:moveTo>
                <a:lnTo>
                  <a:pt x="3598761" y="4262120"/>
                </a:lnTo>
                <a:lnTo>
                  <a:pt x="3617595" y="4245748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-156210" y="-17145"/>
            <a:ext cx="12952095" cy="8042910"/>
            <a:chOff x="-246" y="-27"/>
            <a:chExt cx="20397" cy="12666"/>
          </a:xfrm>
        </p:grpSpPr>
        <p:pic>
          <p:nvPicPr>
            <p:cNvPr id="9" name="图片 8" descr="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0" y="-27"/>
              <a:ext cx="5085" cy="4913"/>
            </a:xfrm>
            <a:prstGeom prst="rect">
              <a:avLst/>
            </a:prstGeom>
          </p:spPr>
        </p:pic>
        <p:pic>
          <p:nvPicPr>
            <p:cNvPr id="12" name="图片 11" descr="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13897" y="4867"/>
              <a:ext cx="6255" cy="6712"/>
            </a:xfrm>
            <a:prstGeom prst="rect">
              <a:avLst/>
            </a:prstGeom>
          </p:spPr>
        </p:pic>
        <p:pic>
          <p:nvPicPr>
            <p:cNvPr id="7" name="图片 6" descr="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2468" y="-27"/>
              <a:ext cx="6711" cy="4947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-246" y="4867"/>
              <a:ext cx="6034" cy="5948"/>
            </a:xfrm>
            <a:prstGeom prst="rect">
              <a:avLst/>
            </a:prstGeom>
          </p:spPr>
        </p:pic>
        <p:pic>
          <p:nvPicPr>
            <p:cNvPr id="15" name="图片 14" descr="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 cstate="email"/>
            <a:srcRect/>
            <a:stretch>
              <a:fillRect/>
            </a:stretch>
          </p:blipFill>
          <p:spPr>
            <a:xfrm rot="1800000">
              <a:off x="8685" y="5927"/>
              <a:ext cx="5697" cy="6712"/>
            </a:xfrm>
            <a:custGeom>
              <a:avLst/>
              <a:gdLst>
                <a:gd name="connsiteX0" fmla="*/ 0 w 3617595"/>
                <a:gd name="connsiteY0" fmla="*/ 0 h 4262120"/>
                <a:gd name="connsiteX1" fmla="*/ 3617595 w 3617595"/>
                <a:gd name="connsiteY1" fmla="*/ 0 h 4262120"/>
                <a:gd name="connsiteX2" fmla="*/ 3617595 w 3617595"/>
                <a:gd name="connsiteY2" fmla="*/ 2199068 h 4262120"/>
                <a:gd name="connsiteX3" fmla="*/ 44283 w 3617595"/>
                <a:gd name="connsiteY3" fmla="*/ 4262120 h 4262120"/>
                <a:gd name="connsiteX4" fmla="*/ 0 w 3617595"/>
                <a:gd name="connsiteY4" fmla="*/ 4262120 h 426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595" h="4262120">
                  <a:moveTo>
                    <a:pt x="0" y="0"/>
                  </a:moveTo>
                  <a:lnTo>
                    <a:pt x="3617595" y="0"/>
                  </a:lnTo>
                  <a:lnTo>
                    <a:pt x="3617595" y="2199068"/>
                  </a:lnTo>
                  <a:lnTo>
                    <a:pt x="44283" y="4262120"/>
                  </a:lnTo>
                  <a:lnTo>
                    <a:pt x="0" y="4262120"/>
                  </a:lnTo>
                  <a:close/>
                </a:path>
              </a:pathLst>
            </a:custGeom>
          </p:spPr>
        </p:pic>
        <p:pic>
          <p:nvPicPr>
            <p:cNvPr id="11" name="图片 10" descr="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email"/>
            <a:stretch>
              <a:fillRect/>
            </a:stretch>
          </p:blipFill>
          <p:spPr>
            <a:xfrm rot="2700000">
              <a:off x="5337" y="8209"/>
              <a:ext cx="2171" cy="24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485" y="5377"/>
              <a:ext cx="5557" cy="45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1327" y="782"/>
              <a:ext cx="5557" cy="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2518" y="782"/>
              <a:ext cx="5557" cy="45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7042" y="6918"/>
              <a:ext cx="5557" cy="459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/>
            <a:stretch>
              <a:fillRect/>
            </a:stretch>
          </p:blipFill>
          <p:spPr>
            <a:xfrm>
              <a:off x="1485" y="4131"/>
              <a:ext cx="647" cy="53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 cstate="email"/>
            <a:stretch>
              <a:fillRect/>
            </a:stretch>
          </p:blipFill>
          <p:spPr>
            <a:xfrm>
              <a:off x="16884" y="4229"/>
              <a:ext cx="743" cy="741"/>
            </a:xfrm>
            <a:prstGeom prst="rect">
              <a:avLst/>
            </a:prstGeom>
          </p:spPr>
        </p:pic>
      </p:grpSp>
      <p:sp>
        <p:nvSpPr>
          <p:cNvPr id="20" name="标题 19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64400" y="2196000"/>
            <a:ext cx="7664400" cy="1324800"/>
          </a:xfrm>
        </p:spPr>
        <p:txBody>
          <a:bodyPr anchor="b">
            <a:normAutofit/>
          </a:bodyPr>
          <a:lstStyle>
            <a:lvl1pPr algn="ctr"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4708800" y="3542400"/>
            <a:ext cx="2775600" cy="4536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30"/>
            </p:custDataLst>
          </p:nvPr>
        </p:nvSpPr>
        <p:spPr>
          <a:xfrm>
            <a:off x="3484800" y="4356000"/>
            <a:ext cx="2214000" cy="374400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6705600" y="4356000"/>
            <a:ext cx="1946275" cy="374400"/>
          </a:xfrm>
        </p:spPr>
        <p:txBody>
          <a:bodyPr/>
          <a:lstStyle>
            <a:lvl1pPr marL="0" indent="0" algn="r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040890" cy="19729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7725"/>
            <a:chOff x="2157" y="1563"/>
            <a:chExt cx="14730" cy="733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0"/>
              <a:ext cx="4396" cy="42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908800" y="2696400"/>
            <a:ext cx="6675968" cy="1746682"/>
          </a:xfrm>
        </p:spPr>
        <p:txBody>
          <a:bodyPr anchor="ctr" anchorCtr="0">
            <a:normAutofit/>
          </a:bodyPr>
          <a:lstStyle>
            <a:lvl1pPr algn="ctr">
              <a:defRPr sz="60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374333" y="194531"/>
            <a:ext cx="11817666" cy="6663469"/>
            <a:chOff x="374333" y="194531"/>
            <a:chExt cx="11817666" cy="6663469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0" y="0"/>
              <a:ext cx="3393463" cy="3280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8798536" y="3577770"/>
              <a:ext cx="3393463" cy="32802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75445" y="4060190"/>
            <a:ext cx="2917190" cy="2820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9630"/>
            <a:chOff x="2157" y="1563"/>
            <a:chExt cx="14730" cy="733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3"/>
              <a:ext cx="4396" cy="42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58800" y="3254400"/>
            <a:ext cx="5475600" cy="770400"/>
          </a:xfrm>
        </p:spPr>
        <p:txBody>
          <a:bodyPr anchor="b">
            <a:normAutofit/>
          </a:bodyPr>
          <a:lstStyle>
            <a:lvl1pPr algn="ctr" eaLnBrk="1" fontAlgn="auto" latinLnBrk="0" hangingPunct="1">
              <a:defRPr sz="4000" b="1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744000" y="4064400"/>
            <a:ext cx="4705200" cy="45360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sz="1400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472295" y="4229100"/>
            <a:ext cx="2719705" cy="2628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54490" y="4018915"/>
            <a:ext cx="2937510" cy="28390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02565" y="194310"/>
            <a:ext cx="11798300" cy="647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-12065" y="0"/>
            <a:ext cx="12204065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304800" y="2965450"/>
            <a:ext cx="4026535" cy="277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53465" y="194310"/>
            <a:ext cx="4026535" cy="2771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4331335" y="3894455"/>
            <a:ext cx="4026535" cy="2771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04800" y="2214245"/>
            <a:ext cx="468630" cy="324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109075" y="3877945"/>
            <a:ext cx="3082925" cy="298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351405" cy="2273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6.xml"/><Relationship Id="rId1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Relationship Id="rId3" Type="http://schemas.openxmlformats.org/officeDocument/2006/relationships/image" Target="../media/image19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0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6385" y="2143125"/>
            <a:ext cx="7522210" cy="2386965"/>
          </a:xfrm>
        </p:spPr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660" b="0">
                <a:cs typeface="Arial" panose="020B0604020202020204" pitchFamily="34" charset="0"/>
                <a:sym typeface="+mn-ea"/>
              </a:rPr>
              <a:t>nǐ yào chá hái sh</a:t>
            </a:r>
            <a:r>
              <a:rPr lang="en-US" altLang="zh-CN" sz="2660" b="0">
                <a:cs typeface="Arial" panose="020B0604020202020204" pitchFamily="34" charset="0"/>
                <a:sym typeface="+mn-ea"/>
              </a:rPr>
              <a:t>i</a:t>
            </a:r>
            <a:r>
              <a:rPr lang="zh-CN" altLang="en-US" sz="2660" b="0">
                <a:cs typeface="Arial" panose="020B0604020202020204" pitchFamily="34" charset="0"/>
                <a:sym typeface="+mn-ea"/>
              </a:rPr>
              <a:t> kā fēi </a:t>
            </a:r>
            <a:br>
              <a:rPr lang="zh-CN" altLang="en-US" sz="2660" b="0">
                <a:cs typeface="Arial" panose="020B0604020202020204" pitchFamily="34" charset="0"/>
                <a:sym typeface="+mn-ea"/>
              </a:rPr>
            </a:br>
            <a:r>
              <a:rPr lang="zh-CN" altLang="en-US" sz="2660" b="0">
                <a:cs typeface="Arial" panose="020B0604020202020204" pitchFamily="34" charset="0"/>
                <a:sym typeface="+mn-ea"/>
              </a:rPr>
              <a:t>12   你 要  茶  还  是  咖 啡 </a:t>
            </a:r>
            <a:br>
              <a:rPr lang="zh-CN" altLang="en-US" sz="2660" b="0">
                <a:cs typeface="Arial" panose="020B0604020202020204" pitchFamily="34" charset="0"/>
                <a:sym typeface="+mn-ea"/>
              </a:rPr>
            </a:br>
            <a:br>
              <a:rPr lang="zh-CN" altLang="en-US" sz="2660" b="0">
                <a:cs typeface="Arial" panose="020B0604020202020204" pitchFamily="34" charset="0"/>
              </a:rPr>
            </a:br>
            <a:r>
              <a:rPr lang="en-US" altLang="zh-CN" sz="2660" b="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2660" b="0">
                <a:cs typeface="Arial" panose="020B0604020202020204" pitchFamily="34" charset="0"/>
                <a:sym typeface="+mn-ea"/>
              </a:rPr>
              <a:t>Lesson 12  What  would you like ,Tea or Coffee</a:t>
            </a:r>
            <a:r>
              <a:rPr lang="zh-CN" altLang="en-US" sz="2660" b="0">
                <a:cs typeface="Arial" panose="020B0604020202020204" pitchFamily="34" charset="0"/>
                <a:sym typeface="+mn-ea"/>
              </a:rPr>
              <a:t>？</a:t>
            </a:r>
            <a:r>
              <a:rPr lang="en-US" altLang="zh-CN" sz="2660" b="0"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</a:t>
            </a:r>
            <a:endParaRPr lang="en-US" altLang="zh-CN" sz="266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内容占位符 6" descr="茶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173345"/>
            <a:ext cx="2646680" cy="1684655"/>
          </a:xfrm>
          <a:prstGeom prst="rect">
            <a:avLst/>
          </a:prstGeom>
        </p:spPr>
      </p:pic>
      <p:pic>
        <p:nvPicPr>
          <p:cNvPr id="5" name="内容占位符 6" descr="茶.jp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5320" y="0"/>
            <a:ext cx="2646680" cy="1684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4895" y="1370330"/>
            <a:ext cx="11057890" cy="292798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p>
            <a:r>
              <a:rPr lang="en-US" altLang="zh-CN" b="1">
                <a:sym typeface="+mn-ea"/>
              </a:rPr>
              <a:t>                                </a:t>
            </a:r>
            <a:r>
              <a:rPr lang="zh-CN" altLang="en-US" sz="2000">
                <a:effectLst/>
                <a:cs typeface="Arial" panose="020B0604020202020204" pitchFamily="34" charset="0"/>
                <a:sym typeface="+mn-ea"/>
              </a:rPr>
              <a:t>xīn </a:t>
            </a:r>
            <a:endParaRPr lang="zh-CN" altLang="en-US" sz="2000">
              <a:effectLst/>
              <a:cs typeface="Arial" panose="020B0604020202020204" pitchFamily="34" charset="0"/>
            </a:endParaRPr>
          </a:p>
          <a:p>
            <a:pPr algn="l">
              <a:buClrTx/>
              <a:buSzTx/>
            </a:pPr>
            <a:r>
              <a:rPr lang="en-US" altLang="zh-CN" sz="20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sz="20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20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我想买 </a:t>
            </a:r>
            <a:r>
              <a:rPr lang="zh-CN" altLang="en-US" sz="2800">
                <a:solidFill>
                  <a:schemeClr val="accent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 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 苹果手</a:t>
            </a:r>
            <a:r>
              <a:rPr lang="zh-CN" altLang="en-US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机 ， 可是  … … </a:t>
            </a:r>
            <a:endParaRPr lang="zh-CN" altLang="en-US" sz="2000">
              <a:effectLst/>
              <a:cs typeface="Arial" panose="020B0604020202020204" pitchFamily="34" charset="0"/>
              <a:sym typeface="+mn-ea"/>
            </a:endParaRPr>
          </a:p>
          <a:p>
            <a:endParaRPr lang="zh-CN" altLang="en-US" sz="2000">
              <a:effectLst/>
              <a:cs typeface="Arial" panose="020B0604020202020204" pitchFamily="34" charset="0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2</a:t>
            </a:r>
            <a:r>
              <a:rPr sz="2000">
                <a:effectLst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  </a:t>
            </a:r>
            <a:r>
              <a:rPr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她的妈妈很漂亮，可是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……</a:t>
            </a:r>
            <a:endParaRPr lang="en-US" altLang="zh-CN" sz="28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>
              <a:buClrTx/>
              <a:buSzTx/>
            </a:pPr>
            <a:endParaRPr lang="zh-CN" altLang="en-US" sz="2000">
              <a:effectLst/>
              <a:cs typeface="Arial" panose="020B0604020202020204" pitchFamily="34" charset="0"/>
            </a:endParaRPr>
          </a:p>
          <a:p>
            <a:endParaRPr lang="zh-CN" altLang="en-US" sz="2000">
              <a:effectLst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60155" y="1703070"/>
            <a:ext cx="2668905" cy="84074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wǒ méi yǒu qián 。 </a:t>
            </a:r>
            <a:endParaRPr lang="zh-CN" altLang="en-US" sz="2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我   没   有     钱   。</a:t>
            </a:r>
            <a:endParaRPr lang="zh-CN" altLang="en-US" sz="2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2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627495" y="2938780"/>
            <a:ext cx="2668905" cy="720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她不漂亮。</a:t>
            </a:r>
            <a:endParaRPr lang="zh-CN" altLang="en-US" sz="24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0275" y="1505585"/>
            <a:ext cx="4933950" cy="4504055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lang="zh-CN" altLang="en-US" b="1">
                <a:sym typeface="+mn-ea"/>
              </a:rPr>
              <a:t>   </a:t>
            </a:r>
            <a:endParaRPr lang="zh-CN" altLang="en-US" b="1">
              <a:sym typeface="+mn-ea"/>
            </a:endParaRPr>
          </a:p>
          <a:p>
            <a:pPr>
              <a:lnSpc>
                <a:spcPct val="80000"/>
              </a:lnSpc>
            </a:pPr>
            <a:r>
              <a:rPr lang="zh-CN" altLang="en-US" b="1">
                <a:sym typeface="+mn-ea"/>
              </a:rPr>
              <a:t> </a:t>
            </a:r>
            <a:r>
              <a:rPr lang="en-US" altLang="zh-CN" b="1">
                <a:sym typeface="+mn-ea"/>
              </a:rPr>
              <a:t>   </a:t>
            </a:r>
            <a:r>
              <a:rPr lang="zh-CN" altLang="en-US" b="1">
                <a:sym typeface="+mn-ea"/>
              </a:rPr>
              <a:t>  </a:t>
            </a:r>
            <a:r>
              <a:rPr lang="zh-CN" altLang="en-US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yí yànɡ </a:t>
            </a:r>
            <a:endParaRPr lang="zh-CN" altLang="en-US" sz="200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10  </a:t>
            </a:r>
            <a:r>
              <a:rPr lang="zh-CN" altLang="en-US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一 样 </a:t>
            </a: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: same, identical</a:t>
            </a:r>
            <a:endParaRPr lang="en-US" altLang="zh-CN"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80000"/>
              </a:lnSpc>
            </a:pPr>
            <a:endParaRPr lang="en-US" altLang="zh-CN"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yí yànɡ — — bù yí yànɡ </a:t>
            </a:r>
            <a:endParaRPr lang="en-US" altLang="zh-CN" sz="2000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80000"/>
              </a:lnSpc>
            </a:pPr>
            <a:r>
              <a:rPr lang="en-US" altLang="zh-CN"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一 样   — — 不 一 样   (different)</a:t>
            </a: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altLang="zh-CN"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80000"/>
              </a:lnSpc>
            </a:pPr>
            <a:endParaRPr lang="en-US" altLang="zh-CN"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80000"/>
              </a:lnSpc>
            </a:pP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tā men yí yànɡ mɑ ？ </a:t>
            </a:r>
            <a:endParaRPr lang="en-US" altLang="zh-CN"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80000"/>
              </a:lnSpc>
            </a:pP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1  他 们  一 样   吗 ？ </a:t>
            </a:r>
            <a:endParaRPr lang="en-US" altLang="zh-CN"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80000"/>
              </a:lnSpc>
            </a:pPr>
            <a:endParaRPr lang="en-US" altLang="zh-CN"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80000"/>
              </a:lnSpc>
            </a:pP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zhè liǎnɡɡè shǒu jī yí yànɡ mɑ ？ </a:t>
            </a:r>
            <a:endParaRPr lang="en-US" altLang="zh-CN"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80000"/>
              </a:lnSpc>
            </a:pP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2  这    两  个   手   机 一 样   吗 </a:t>
            </a:r>
            <a:r>
              <a:rPr lang="en-US" altLang="zh-CN" sz="2855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？</a:t>
            </a:r>
            <a:endParaRPr lang="zh-CN" altLang="en-US"/>
          </a:p>
        </p:txBody>
      </p:sp>
      <p:pic>
        <p:nvPicPr>
          <p:cNvPr id="7" name="Picture 3" descr="C:\Users\lenovo\Pictures\u=154634101,3881823351&amp;fm=26&amp;gp=0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77075" y="4150995"/>
            <a:ext cx="2009140" cy="1650365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530" y="2080895"/>
            <a:ext cx="2475230" cy="1646555"/>
          </a:xfrm>
          <a:prstGeom prst="rect">
            <a:avLst/>
          </a:prstGeom>
        </p:spPr>
      </p:pic>
      <p:pic>
        <p:nvPicPr>
          <p:cNvPr id="8" name="Picture 2" descr="C:\Users\lenovo\Pictures\u=938609465,3046619665&amp;fm=26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63100" y="4138930"/>
            <a:ext cx="1993900" cy="1662430"/>
          </a:xfrm>
          <a:prstGeom prst="rect">
            <a:avLst/>
          </a:prstGeom>
          <a:noFill/>
        </p:spPr>
      </p:pic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2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6020" y="1576705"/>
            <a:ext cx="3806825" cy="5175250"/>
          </a:xfrm>
        </p:spPr>
        <p:txBody>
          <a:bodyPr>
            <a:normAutofit/>
          </a:bodyPr>
          <a:p>
            <a:r>
              <a:rPr lang="zh-CN" altLang="en-US" b="1">
                <a:sym typeface="+mn-ea"/>
              </a:rPr>
              <a:t>     </a:t>
            </a:r>
            <a:r>
              <a:rPr lang="zh-CN" altLang="en-US" sz="2000">
                <a:effectLst/>
                <a:cs typeface="Arial" panose="020B0604020202020204" pitchFamily="34" charset="0"/>
                <a:sym typeface="+mn-ea"/>
              </a:rPr>
              <a:t>yí yànɡ </a:t>
            </a:r>
            <a:endParaRPr lang="zh-CN" altLang="en-US" sz="2000">
              <a:effectLst/>
              <a:cs typeface="Arial" panose="020B0604020202020204" pitchFamily="34" charset="0"/>
            </a:endParaRPr>
          </a:p>
          <a:p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10  </a:t>
            </a:r>
            <a:r>
              <a:rPr lang="zh-CN" altLang="en-US" sz="2000">
                <a:effectLst/>
                <a:cs typeface="Arial" panose="020B0604020202020204" pitchFamily="34" charset="0"/>
                <a:sym typeface="+mn-ea"/>
              </a:rPr>
              <a:t>一 样 </a:t>
            </a: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: same, identical</a:t>
            </a:r>
            <a:endParaRPr lang="en-US" altLang="zh-CN" sz="2000">
              <a:effectLst/>
              <a:cs typeface="Arial" panose="020B0604020202020204" pitchFamily="34" charset="0"/>
              <a:sym typeface="+mn-ea"/>
            </a:endParaRPr>
          </a:p>
          <a:p>
            <a:endParaRPr lang="en-US" altLang="zh-CN" sz="2000">
              <a:effectLst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2000">
                <a:solidFill>
                  <a:srgbClr val="FF0000"/>
                </a:solidFill>
                <a:effectLst/>
                <a:cs typeface="Arial" panose="020B0604020202020204" pitchFamily="34" charset="0"/>
                <a:sym typeface="+mn-ea"/>
              </a:rPr>
              <a:t> A 和 / 跟 B  一 样   </a:t>
            </a:r>
            <a:endParaRPr lang="en-US" altLang="zh-CN" sz="2000">
              <a:solidFill>
                <a:srgbClr val="FF0000"/>
              </a:solidFill>
              <a:effectLst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  (A and B  is same)  </a:t>
            </a:r>
            <a:endParaRPr lang="en-US" altLang="zh-CN" sz="2000">
              <a:effectLst/>
              <a:cs typeface="Arial" panose="020B0604020202020204" pitchFamily="34" charset="0"/>
              <a:sym typeface="+mn-ea"/>
            </a:endParaRPr>
          </a:p>
          <a:p>
            <a:endParaRPr lang="en-US" altLang="zh-CN" sz="2000">
              <a:effectLst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2000">
                <a:solidFill>
                  <a:srgbClr val="FF0000"/>
                </a:solidFill>
                <a:effectLst/>
                <a:cs typeface="Arial" panose="020B0604020202020204" pitchFamily="34" charset="0"/>
                <a:sym typeface="+mn-ea"/>
              </a:rPr>
              <a:t>A 和 / 跟 B  不 一 样  </a:t>
            </a: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</a:t>
            </a:r>
            <a:endParaRPr lang="en-US" altLang="zh-CN" sz="2000">
              <a:effectLst/>
              <a:cs typeface="Arial" panose="020B0604020202020204" pitchFamily="34" charset="0"/>
              <a:sym typeface="+mn-ea"/>
            </a:endParaRPr>
          </a:p>
          <a:p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(A and B  is different)  </a:t>
            </a:r>
            <a:endParaRPr lang="en-US" altLang="zh-CN" sz="2000">
              <a:effectLst/>
              <a:cs typeface="Arial" panose="020B0604020202020204" pitchFamily="34" charset="0"/>
              <a:sym typeface="+mn-ea"/>
            </a:endParaRPr>
          </a:p>
          <a:p>
            <a:endParaRPr lang="zh-CN" altLang="en-US" sz="2000">
              <a:effectLst/>
              <a:cs typeface="Arial" panose="020B0604020202020204" pitchFamily="34" charset="0"/>
            </a:endParaRPr>
          </a:p>
        </p:txBody>
      </p:sp>
      <p:pic>
        <p:nvPicPr>
          <p:cNvPr id="3076" name="Picture 4" descr="C:\Users\lenovo\Pictures\u=870519571,2151450202&amp;fm=23&amp;gp=0.jpg"/>
          <p:cNvPicPr>
            <a:picLocks noGrp="1"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07685" y="1186180"/>
            <a:ext cx="1678940" cy="1234440"/>
          </a:xfrm>
          <a:prstGeom prst="rect">
            <a:avLst/>
          </a:prstGeom>
          <a:noFill/>
        </p:spPr>
      </p:pic>
      <p:pic>
        <p:nvPicPr>
          <p:cNvPr id="3075" name="Picture 3" descr="C:\Users\lenovo\Pictures\u=2173851134,2100473950&amp;fm=23&amp;gp=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4025" y="1186180"/>
            <a:ext cx="1703705" cy="1183005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5532120" y="3276600"/>
            <a:ext cx="433705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这个苹果和那个苹果不一样。</a:t>
            </a:r>
            <a:endParaRPr lang="zh-CN" altLang="en-US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zh-CN" altLang="en-US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2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62295" y="4395470"/>
            <a:ext cx="4554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你的手机和他的手机一样吗？</a:t>
            </a:r>
            <a:endParaRPr lang="zh-CN" altLang="en-US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6905" y="5262880"/>
            <a:ext cx="4180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我跟他一样，都喜欢喝咖啡。</a:t>
            </a:r>
            <a:endParaRPr lang="zh-CN" altLang="en-US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2475865"/>
            <a:ext cx="3398520" cy="1369695"/>
          </a:xfrm>
        </p:spPr>
        <p:txBody>
          <a:bodyPr>
            <a:normAutofit lnSpcReduction="20000"/>
          </a:bodyPr>
          <a:p>
            <a:r>
              <a:rPr lang="en-US" altLang="zh-CN" sz="3200" b="1">
                <a:sym typeface="+mn-ea"/>
              </a:rPr>
              <a:t>  </a:t>
            </a: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>
                <a:effectLst/>
                <a:cs typeface="Arial" panose="020B0604020202020204" pitchFamily="34" charset="0"/>
                <a:sym typeface="+mn-ea"/>
              </a:rPr>
              <a:t>xuǎn </a:t>
            </a:r>
            <a:endParaRPr lang="zh-CN" altLang="en-US" sz="2000">
              <a:effectLst/>
              <a:cs typeface="Arial" panose="020B0604020202020204" pitchFamily="34" charset="0"/>
            </a:endParaRPr>
          </a:p>
          <a:p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11  </a:t>
            </a:r>
            <a:r>
              <a:rPr lang="zh-CN" altLang="en-US" sz="2000">
                <a:effectLst/>
                <a:cs typeface="Arial" panose="020B0604020202020204" pitchFamily="34" charset="0"/>
                <a:sym typeface="+mn-ea"/>
              </a:rPr>
              <a:t>选</a:t>
            </a: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: choose, select</a:t>
            </a:r>
            <a:r>
              <a:rPr lang="zh-CN" altLang="en-US" sz="2000">
                <a:effectLst/>
                <a:cs typeface="Arial" panose="020B0604020202020204" pitchFamily="34" charset="0"/>
                <a:sym typeface="+mn-ea"/>
              </a:rPr>
              <a:t>   </a:t>
            </a:r>
            <a:endParaRPr lang="zh-CN" altLang="en-US" sz="2000">
              <a:effectLst/>
              <a:cs typeface="Arial" panose="020B0604020202020204" pitchFamily="34" charset="0"/>
            </a:endParaRPr>
          </a:p>
          <a:p>
            <a:endParaRPr lang="zh-CN" altLang="en-US" sz="2000">
              <a:effectLst/>
              <a:cs typeface="Arial" panose="020B0604020202020204" pitchFamily="34" charset="0"/>
            </a:endParaRPr>
          </a:p>
          <a:p>
            <a:endParaRPr lang="en-US" altLang="zh-CN" sz="2000">
              <a:effectLst/>
              <a:cs typeface="Arial" panose="020B0604020202020204" pitchFamily="34" charset="0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2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3543935" y="1308735"/>
            <a:ext cx="5104765" cy="4394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80000"/>
              </a:lnSpc>
              <a:buClrTx/>
              <a:buSzTx/>
              <a:buNone/>
            </a:pPr>
            <a:endParaRPr sz="2000">
              <a:effectLst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cs typeface="Arial" panose="020B0604020202020204" pitchFamily="34" charset="0"/>
                <a:sym typeface="+mn-ea"/>
              </a:rPr>
              <a:t>     </a:t>
            </a:r>
            <a:endParaRPr lang="zh-CN" altLang="en-US" sz="2000">
              <a:effectLst/>
              <a:cs typeface="Arial" panose="020B0604020202020204" pitchFamily="34" charset="0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cs typeface="Arial" panose="020B0604020202020204" pitchFamily="34" charset="0"/>
                <a:sym typeface="+mn-ea"/>
              </a:rPr>
              <a:t>xuǎn zónɡ tǒnɡ       </a:t>
            </a:r>
            <a:endParaRPr lang="zh-CN" altLang="en-US" sz="2000">
              <a:effectLst/>
              <a:cs typeface="Arial" panose="020B0604020202020204" pitchFamily="34" charset="0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sz="2000">
                <a:solidFill>
                  <a:schemeClr val="accent1"/>
                </a:solidFill>
                <a:effectLst/>
                <a:cs typeface="Arial" panose="020B0604020202020204" pitchFamily="34" charset="0"/>
                <a:sym typeface="+mn-ea"/>
              </a:rPr>
              <a:t>选   </a:t>
            </a:r>
            <a:r>
              <a:rPr sz="2000">
                <a:effectLst/>
                <a:cs typeface="Arial" panose="020B0604020202020204" pitchFamily="34" charset="0"/>
                <a:sym typeface="+mn-ea"/>
              </a:rPr>
              <a:t>   总     统 </a:t>
            </a: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(select  the President )</a:t>
            </a:r>
            <a:r>
              <a:rPr sz="2000">
                <a:effectLst/>
                <a:cs typeface="Arial" panose="020B0604020202020204" pitchFamily="34" charset="0"/>
                <a:sym typeface="+mn-ea"/>
              </a:rPr>
              <a:t> </a:t>
            </a:r>
            <a:endParaRPr lang="zh-CN" altLang="en-US" sz="2000">
              <a:effectLst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endParaRPr lang="zh-CN" altLang="en-US" sz="2000">
              <a:effectLst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endParaRPr lang="zh-CN" altLang="en-US" sz="2000">
              <a:effectLst/>
              <a:cs typeface="Arial" panose="020B0604020202020204" pitchFamily="34" charset="0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lang="en-US" altLang="zh-CN"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 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选课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lang="en-US" altLang="zh-CN"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 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我</a:t>
            </a:r>
            <a:r>
              <a:rPr sz="2400" strike="noStrike" noProof="1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选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汉语课和书法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课。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lang="en-US" altLang="zh-CN"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 A,B,C,D,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你选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  <a:sym typeface="+mn-ea"/>
              </a:rPr>
              <a:t>哪个？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2270" y="247650"/>
            <a:ext cx="3816985" cy="16656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40915" y="288290"/>
            <a:ext cx="5262245" cy="953135"/>
          </a:xfrm>
        </p:spPr>
        <p:txBody>
          <a:bodyPr>
            <a:normAutofit fontScale="90000" lnSpcReduction="10000"/>
          </a:bodyPr>
          <a:p>
            <a:pPr>
              <a:lnSpc>
                <a:spcPct val="80000"/>
              </a:lnSpc>
            </a:pPr>
            <a:r>
              <a:rPr lang="zh-CN" altLang="en-US" b="1">
                <a:sym typeface="+mn-ea"/>
              </a:rPr>
              <a:t>    </a:t>
            </a:r>
            <a:r>
              <a:rPr lang="zh-CN" altLang="en-US" sz="3200" b="1">
                <a:sym typeface="+mn-ea"/>
              </a:rPr>
              <a:t> </a:t>
            </a:r>
            <a:r>
              <a:rPr lang="zh-CN" altLang="en-US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hái sh</a:t>
            </a: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i</a:t>
            </a:r>
            <a:r>
              <a:rPr lang="zh-CN" altLang="en-US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                      </a:t>
            </a: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</a:t>
            </a:r>
            <a:r>
              <a:rPr lang="zh-CN" altLang="en-US" sz="2000">
                <a:solidFill>
                  <a:schemeClr val="accent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hái sh</a:t>
            </a:r>
            <a:r>
              <a:rPr lang="en-US" altLang="zh-CN" sz="2000">
                <a:solidFill>
                  <a:schemeClr val="accent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i</a:t>
            </a:r>
            <a:endParaRPr lang="zh-CN" altLang="en-US" sz="200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12  </a:t>
            </a:r>
            <a:r>
              <a:rPr lang="zh-CN" altLang="en-US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还  是 </a:t>
            </a: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:or                 </a:t>
            </a:r>
            <a:r>
              <a:rPr lang="en-US" altLang="zh-CN"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>
                <a:solidFill>
                  <a:srgbClr val="00B05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</a:t>
            </a:r>
            <a:r>
              <a:rPr lang="en-US" altLang="zh-CN" sz="2000">
                <a:solidFill>
                  <a:schemeClr val="accent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</a:t>
            </a:r>
            <a:r>
              <a:rPr lang="zh-CN" altLang="en-US" sz="2000">
                <a:solidFill>
                  <a:schemeClr val="accent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还  是</a:t>
            </a:r>
            <a:r>
              <a:rPr lang="en-US" altLang="zh-CN" sz="2000">
                <a:solidFill>
                  <a:schemeClr val="accent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2000">
                <a:solidFill>
                  <a:srgbClr val="FF000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B </a:t>
            </a:r>
            <a:r>
              <a:rPr lang="en-US" altLang="zh-CN" sz="2000">
                <a:solidFill>
                  <a:schemeClr val="accent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?</a:t>
            </a:r>
            <a:endParaRPr lang="en-US" altLang="zh-CN" sz="2000">
              <a:solidFill>
                <a:schemeClr val="accent1"/>
              </a:solidFill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zh-CN" altLang="en-US" sz="200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22" name="Picture 2" descr="C:\Users\lenovo\Pictures\u=94832764,4168149729&amp;fm=26&amp;gp=0.jpg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CFCFC">
                  <a:alpha val="100000"/>
                </a:srgbClr>
              </a:clrFrom>
              <a:clrTo>
                <a:srgbClr val="FCFCFC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3050" y="-3175"/>
            <a:ext cx="1735455" cy="1706880"/>
          </a:xfrm>
          <a:prstGeom prst="rect">
            <a:avLst/>
          </a:prstGeom>
          <a:noFill/>
        </p:spPr>
      </p:pic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2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822960" y="1703705"/>
            <a:ext cx="10367645" cy="4394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80000"/>
              </a:lnSpc>
              <a:buClrTx/>
              <a:buSzTx/>
              <a:buNone/>
            </a:pPr>
            <a:endParaRPr sz="2000">
              <a:effectLst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sym typeface="+mn-ea"/>
              </a:rPr>
              <a:t>nǐ hē chá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hái sh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i</a:t>
            </a:r>
            <a:r>
              <a:rPr sz="2000">
                <a:effectLst/>
                <a:sym typeface="+mn-ea"/>
              </a:rPr>
              <a:t> hē kā fēi ？ </a:t>
            </a:r>
            <a:endParaRPr lang="zh-CN" altLang="en-US" sz="2000">
              <a:effectLst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sym typeface="+mn-ea"/>
              </a:rPr>
              <a:t>你 </a:t>
            </a:r>
            <a:r>
              <a:rPr sz="2000">
                <a:solidFill>
                  <a:srgbClr val="00B050"/>
                </a:solidFill>
                <a:effectLst/>
                <a:sym typeface="+mn-ea"/>
              </a:rPr>
              <a:t>喝 茶</a:t>
            </a:r>
            <a:r>
              <a:rPr sz="2000">
                <a:effectLst/>
                <a:sym typeface="+mn-ea"/>
              </a:rPr>
              <a:t> 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还  是</a:t>
            </a:r>
            <a:r>
              <a:rPr sz="2000">
                <a:effectLst/>
                <a:sym typeface="+mn-ea"/>
              </a:rPr>
              <a:t>  </a:t>
            </a:r>
            <a:r>
              <a:rPr sz="2000">
                <a:solidFill>
                  <a:srgbClr val="FF0000"/>
                </a:solidFill>
                <a:effectLst/>
                <a:sym typeface="+mn-ea"/>
              </a:rPr>
              <a:t>喝 咖 啡  </a:t>
            </a:r>
            <a:r>
              <a:rPr sz="2000">
                <a:effectLst/>
                <a:sym typeface="+mn-ea"/>
              </a:rPr>
              <a:t>？</a:t>
            </a:r>
            <a:r>
              <a:rPr lang="en-US" altLang="zh-CN" sz="2000">
                <a:effectLst/>
                <a:sym typeface="+mn-ea"/>
              </a:rPr>
              <a:t>  </a:t>
            </a:r>
            <a:r>
              <a:rPr sz="2000">
                <a:effectLst/>
                <a:sym typeface="+mn-ea"/>
              </a:rPr>
              <a:t> </a:t>
            </a:r>
            <a:r>
              <a:rPr lang="en-US" altLang="zh-CN" sz="2000">
                <a:effectLst/>
                <a:sym typeface="+mn-ea"/>
              </a:rPr>
              <a:t>(Do you drink tea or coffee?)</a:t>
            </a:r>
            <a:endParaRPr lang="en-US" altLang="zh-CN" sz="2000">
              <a:effectLst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endParaRPr lang="zh-CN" altLang="en-US" sz="2000">
              <a:effectLst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sym typeface="+mn-ea"/>
              </a:rPr>
              <a:t>nǐ shì lǎo shī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hái sh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i</a:t>
            </a:r>
            <a:r>
              <a:rPr sz="2000">
                <a:effectLst/>
                <a:sym typeface="+mn-ea"/>
              </a:rPr>
              <a:t> xué shenɡ ？ </a:t>
            </a:r>
            <a:endParaRPr lang="zh-CN" altLang="en-US" sz="2000">
              <a:effectLst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sym typeface="+mn-ea"/>
              </a:rPr>
              <a:t>你 </a:t>
            </a:r>
            <a:r>
              <a:rPr sz="2000">
                <a:solidFill>
                  <a:srgbClr val="00B050"/>
                </a:solidFill>
                <a:effectLst/>
                <a:sym typeface="+mn-ea"/>
              </a:rPr>
              <a:t>是  老  师</a:t>
            </a:r>
            <a:r>
              <a:rPr sz="2000">
                <a:effectLst/>
                <a:sym typeface="+mn-ea"/>
              </a:rPr>
              <a:t> 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还  是</a:t>
            </a:r>
            <a:r>
              <a:rPr sz="2000">
                <a:effectLst/>
                <a:sym typeface="+mn-ea"/>
              </a:rPr>
              <a:t>  </a:t>
            </a:r>
            <a:r>
              <a:rPr sz="2000">
                <a:solidFill>
                  <a:srgbClr val="FF0000"/>
                </a:solidFill>
                <a:effectLst/>
                <a:sym typeface="+mn-ea"/>
              </a:rPr>
              <a:t>学  生</a:t>
            </a:r>
            <a:r>
              <a:rPr sz="2000">
                <a:effectLst/>
                <a:sym typeface="+mn-ea"/>
              </a:rPr>
              <a:t>    ？</a:t>
            </a:r>
            <a:r>
              <a:rPr lang="en-US" altLang="zh-CN" sz="2000">
                <a:effectLst/>
                <a:sym typeface="+mn-ea"/>
              </a:rPr>
              <a:t>(Are you a teacher or a student?)</a:t>
            </a:r>
            <a:r>
              <a:rPr lang="en-US" altLang="zh-CN" sz="2000">
                <a:effectLst/>
                <a:sym typeface="+mn-ea"/>
              </a:rPr>
              <a:t>  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 </a:t>
            </a:r>
            <a:endParaRPr lang="en-US" altLang="zh-CN" sz="2000">
              <a:solidFill>
                <a:schemeClr val="accent1"/>
              </a:solidFill>
              <a:effectLst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endParaRPr lang="en-US" altLang="zh-CN" sz="2000">
              <a:solidFill>
                <a:schemeClr val="accent1"/>
              </a:solidFill>
              <a:effectLst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lang="en-US" altLang="zh-CN" sz="2000">
                <a:effectLst/>
                <a:sym typeface="+mn-ea"/>
              </a:rPr>
              <a:t>nǐ zài zhèr chī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 hái sh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i </a:t>
            </a:r>
            <a:r>
              <a:rPr lang="en-US" altLang="zh-CN" sz="2000">
                <a:effectLst/>
                <a:sym typeface="+mn-ea"/>
              </a:rPr>
              <a:t>dài zǒu ？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 </a:t>
            </a:r>
            <a:endParaRPr lang="en-US" altLang="zh-CN" sz="2000">
              <a:solidFill>
                <a:schemeClr val="accent1"/>
              </a:solidFill>
              <a:effectLst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sym typeface="+mn-ea"/>
              </a:rPr>
              <a:t>你 </a:t>
            </a:r>
            <a:r>
              <a:rPr sz="2000">
                <a:solidFill>
                  <a:srgbClr val="00B050"/>
                </a:solidFill>
                <a:effectLst/>
                <a:sym typeface="+mn-ea"/>
              </a:rPr>
              <a:t>在  这儿 吃</a:t>
            </a:r>
            <a:r>
              <a:rPr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 还  是  </a:t>
            </a:r>
            <a:r>
              <a:rPr sz="2000">
                <a:solidFill>
                  <a:srgbClr val="FF0000"/>
                </a:solidFill>
                <a:effectLst/>
                <a:sym typeface="+mn-ea"/>
              </a:rPr>
              <a:t>带  走</a:t>
            </a:r>
            <a:r>
              <a:rPr sz="2000">
                <a:effectLst/>
                <a:sym typeface="+mn-ea"/>
              </a:rPr>
              <a:t>  ？</a:t>
            </a:r>
            <a:r>
              <a:rPr lang="en-US" altLang="zh-CN" sz="2000">
                <a:effectLst/>
                <a:sym typeface="+mn-ea"/>
              </a:rPr>
              <a:t>(Will you eat here or take out?)</a:t>
            </a:r>
            <a:endParaRPr lang="en-US" altLang="zh-CN" sz="2000">
              <a:effectLst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endParaRPr lang="zh-CN" altLang="en-US" sz="2000">
              <a:effectLst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zh-CN" altLang="en-US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你</a:t>
            </a:r>
            <a:r>
              <a:rPr lang="en-US" altLang="zh-CN"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选</a:t>
            </a:r>
            <a:r>
              <a:rPr lang="en-US" altLang="zh-CN"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汉语课</a:t>
            </a:r>
            <a:r>
              <a:rPr lang="en-US" altLang="zh-CN"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还是</a:t>
            </a:r>
            <a:r>
              <a:rPr lang="en-US" altLang="zh-CN"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英语课？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75" y="3517265"/>
            <a:ext cx="2841625" cy="1953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90980" y="522605"/>
            <a:ext cx="3823335" cy="5812155"/>
          </a:xfrm>
        </p:spPr>
        <p:txBody>
          <a:bodyPr>
            <a:normAutofit fontScale="25000"/>
          </a:bodyPr>
          <a:p>
            <a:pPr marL="0" indent="0">
              <a:lnSpc>
                <a:spcPct val="80000"/>
              </a:lnSpc>
              <a:buNone/>
            </a:pPr>
            <a:r>
              <a:rPr lang="en-US" altLang="zh-CN" sz="8000">
                <a:effectLst/>
              </a:rPr>
              <a:t>   </a:t>
            </a:r>
            <a:r>
              <a:rPr lang="zh-CN" altLang="en-US" sz="8000">
                <a:effectLst/>
              </a:rPr>
              <a:t>       xià </a:t>
            </a: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</a:pPr>
            <a:r>
              <a:rPr lang="en-US" altLang="zh-CN" sz="8000">
                <a:effectLst/>
              </a:rPr>
              <a:t>13  </a:t>
            </a:r>
            <a:r>
              <a:rPr lang="zh-CN" altLang="en-US" sz="8000">
                <a:effectLst/>
              </a:rPr>
              <a:t>下  </a:t>
            </a:r>
            <a:r>
              <a:rPr lang="en-US" altLang="zh-CN" sz="8000">
                <a:effectLst/>
              </a:rPr>
              <a:t>:next</a:t>
            </a:r>
            <a:endParaRPr lang="en-US" altLang="zh-CN" sz="8000">
              <a:effectLst/>
            </a:endParaRPr>
          </a:p>
          <a:p>
            <a:pPr indent="0">
              <a:lnSpc>
                <a:spcPct val="80000"/>
              </a:lnSpc>
            </a:pP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</a:pPr>
            <a:r>
              <a:rPr lang="zh-CN" altLang="en-US" sz="8000">
                <a:solidFill>
                  <a:schemeClr val="accent1"/>
                </a:solidFill>
                <a:effectLst/>
              </a:rPr>
              <a:t>xià        — —   shànɡ </a:t>
            </a:r>
            <a:endParaRPr lang="zh-CN" altLang="en-US" sz="8000">
              <a:solidFill>
                <a:schemeClr val="accent1"/>
              </a:solidFill>
              <a:effectLst/>
            </a:endParaRPr>
          </a:p>
          <a:p>
            <a:pPr indent="0">
              <a:lnSpc>
                <a:spcPct val="80000"/>
              </a:lnSpc>
            </a:pPr>
            <a:r>
              <a:rPr lang="zh-CN" altLang="en-US" sz="8000">
                <a:solidFill>
                  <a:schemeClr val="accent1"/>
                </a:solidFill>
                <a:effectLst/>
              </a:rPr>
              <a:t>下 </a:t>
            </a:r>
            <a:r>
              <a:rPr lang="en-US" altLang="zh-CN" sz="8000">
                <a:solidFill>
                  <a:schemeClr val="accent1"/>
                </a:solidFill>
                <a:effectLst/>
              </a:rPr>
              <a:t>:next</a:t>
            </a:r>
            <a:r>
              <a:rPr lang="zh-CN" altLang="en-US" sz="8000">
                <a:solidFill>
                  <a:schemeClr val="accent1"/>
                </a:solidFill>
                <a:effectLst/>
              </a:rPr>
              <a:t> — —   上  </a:t>
            </a:r>
            <a:r>
              <a:rPr lang="en-US" altLang="zh-CN" sz="8000">
                <a:solidFill>
                  <a:schemeClr val="accent1"/>
                </a:solidFill>
                <a:effectLst/>
              </a:rPr>
              <a:t>:last</a:t>
            </a:r>
            <a:r>
              <a:rPr lang="zh-CN" altLang="en-US" sz="8000">
                <a:solidFill>
                  <a:schemeClr val="accent1"/>
                </a:solidFill>
                <a:effectLst/>
              </a:rPr>
              <a:t>  </a:t>
            </a:r>
            <a:endParaRPr lang="zh-CN" altLang="en-US" sz="8000">
              <a:solidFill>
                <a:schemeClr val="accent1"/>
              </a:solidFill>
              <a:effectLst/>
            </a:endParaRPr>
          </a:p>
          <a:p>
            <a:pPr indent="0">
              <a:lnSpc>
                <a:spcPct val="80000"/>
              </a:lnSpc>
            </a:pPr>
            <a:endParaRPr lang="zh-CN" altLang="en-US" sz="8000">
              <a:solidFill>
                <a:schemeClr val="accent1"/>
              </a:solidFill>
              <a:effectLst/>
            </a:endParaRPr>
          </a:p>
          <a:p>
            <a:pPr indent="0">
              <a:lnSpc>
                <a:spcPct val="80000"/>
              </a:lnSpc>
            </a:pPr>
            <a:r>
              <a:rPr lang="zh-CN" altLang="en-US" sz="8000">
                <a:effectLst/>
              </a:rPr>
              <a:t>shànɡ yí ɡè  </a:t>
            </a: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</a:pPr>
            <a:r>
              <a:rPr lang="zh-CN" altLang="en-US" sz="8000">
                <a:effectLst/>
              </a:rPr>
              <a:t>上    一 个  </a:t>
            </a:r>
            <a:r>
              <a:rPr lang="en-US" altLang="zh-CN" sz="8000">
                <a:effectLst/>
              </a:rPr>
              <a:t>:last one </a:t>
            </a: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</a:pP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</a:pPr>
            <a:r>
              <a:rPr lang="zh-CN" altLang="en-US" sz="8000">
                <a:effectLst/>
              </a:rPr>
              <a:t>zhè ɡe </a:t>
            </a: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</a:pPr>
            <a:r>
              <a:rPr lang="zh-CN" altLang="en-US" sz="8000">
                <a:effectLst/>
              </a:rPr>
              <a:t>这  个 </a:t>
            </a:r>
            <a:r>
              <a:rPr lang="en-US" altLang="zh-CN" sz="8000">
                <a:effectLst/>
              </a:rPr>
              <a:t>:this one </a:t>
            </a: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</a:pP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</a:pPr>
            <a:r>
              <a:rPr lang="zh-CN" altLang="en-US" sz="8000">
                <a:effectLst/>
              </a:rPr>
              <a:t>xià yí ɡè </a:t>
            </a: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</a:pPr>
            <a:r>
              <a:rPr lang="zh-CN" altLang="en-US" sz="8000">
                <a:effectLst/>
              </a:rPr>
              <a:t>下  一 个</a:t>
            </a:r>
            <a:r>
              <a:rPr lang="en-US" altLang="zh-CN" sz="8000">
                <a:effectLst/>
              </a:rPr>
              <a:t>:next one</a:t>
            </a:r>
            <a:endParaRPr lang="zh-CN" altLang="en-US" sz="8000">
              <a:effectLst/>
            </a:endParaRPr>
          </a:p>
          <a:p>
            <a:pPr indent="0">
              <a:lnSpc>
                <a:spcPct val="80000"/>
              </a:lnSpc>
              <a:buNone/>
            </a:pPr>
            <a:endParaRPr lang="zh-CN" altLang="en-US" sz="8000"/>
          </a:p>
          <a:p>
            <a:endParaRPr lang="zh-CN" altLang="en-US" sz="8000"/>
          </a:p>
          <a:p>
            <a:endParaRPr lang="zh-CN" altLang="en-US" sz="8000"/>
          </a:p>
          <a:p>
            <a:endParaRPr lang="zh-CN" altLang="en-US" sz="8000"/>
          </a:p>
          <a:p>
            <a:endParaRPr lang="zh-CN" altLang="en-US" sz="80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779135" y="80645"/>
            <a:ext cx="5104765" cy="63525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80000"/>
              </a:lnSpc>
              <a:buClrTx/>
              <a:buSzTx/>
              <a:buNone/>
            </a:pPr>
            <a:endParaRPr sz="2000">
              <a:effectLst/>
              <a:cs typeface="Arial" panose="020B0604020202020204" pitchFamily="34" charset="0"/>
              <a:sym typeface="+mn-ea"/>
            </a:endParaRPr>
          </a:p>
          <a:p>
            <a:pPr algn="l"/>
            <a:r>
              <a:rPr sz="2000">
                <a:effectLst/>
                <a:sym typeface="+mn-ea"/>
              </a:rPr>
              <a:t>xià ɡè xīnɡ qī </a:t>
            </a:r>
            <a:endParaRPr lang="zh-CN" altLang="en-US" sz="2000">
              <a:effectLst/>
            </a:endParaRPr>
          </a:p>
          <a:p>
            <a:pPr algn="l"/>
            <a:r>
              <a:rPr sz="2000">
                <a:solidFill>
                  <a:srgbClr val="FF0000"/>
                </a:solidFill>
                <a:effectLst/>
                <a:sym typeface="+mn-ea"/>
              </a:rPr>
              <a:t>下</a:t>
            </a:r>
            <a:r>
              <a:rPr sz="2000">
                <a:effectLst/>
                <a:sym typeface="+mn-ea"/>
              </a:rPr>
              <a:t>  个 星   期 </a:t>
            </a:r>
            <a:r>
              <a:rPr lang="en-US" altLang="zh-CN" sz="2000">
                <a:effectLst/>
                <a:sym typeface="+mn-ea"/>
              </a:rPr>
              <a:t>:next week</a:t>
            </a:r>
            <a:endParaRPr lang="zh-CN" altLang="en-US" sz="2000">
              <a:effectLst/>
            </a:endParaRPr>
          </a:p>
          <a:p>
            <a:pPr algn="l"/>
            <a:endParaRPr lang="zh-CN" altLang="en-US" sz="2000">
              <a:effectLst/>
            </a:endParaRPr>
          </a:p>
          <a:p>
            <a:pPr algn="l"/>
            <a:r>
              <a:rPr sz="2000">
                <a:effectLst/>
                <a:sym typeface="+mn-ea"/>
              </a:rPr>
              <a:t>xià ɡè yuè </a:t>
            </a:r>
            <a:endParaRPr lang="zh-CN" altLang="en-US" sz="2000">
              <a:effectLst/>
            </a:endParaRPr>
          </a:p>
          <a:p>
            <a:pPr algn="l"/>
            <a:r>
              <a:rPr sz="2000">
                <a:solidFill>
                  <a:srgbClr val="FF0000"/>
                </a:solidFill>
                <a:effectLst/>
                <a:sym typeface="+mn-ea"/>
              </a:rPr>
              <a:t>下 </a:t>
            </a:r>
            <a:r>
              <a:rPr sz="2000">
                <a:effectLst/>
                <a:sym typeface="+mn-ea"/>
              </a:rPr>
              <a:t> 个 月</a:t>
            </a:r>
            <a:r>
              <a:rPr lang="en-US" altLang="zh-CN" sz="2000">
                <a:effectLst/>
                <a:sym typeface="+mn-ea"/>
              </a:rPr>
              <a:t>:next month</a:t>
            </a:r>
            <a:r>
              <a:rPr sz="2000">
                <a:effectLst/>
                <a:sym typeface="+mn-ea"/>
              </a:rPr>
              <a:t>  </a:t>
            </a:r>
            <a:endParaRPr lang="zh-CN" altLang="en-US" sz="2000">
              <a:effectLst/>
            </a:endParaRPr>
          </a:p>
          <a:p>
            <a:pPr algn="l"/>
            <a:endParaRPr lang="zh-CN" altLang="en-US" sz="2000">
              <a:effectLst/>
            </a:endParaRPr>
          </a:p>
          <a:p>
            <a:pPr algn="l"/>
            <a:r>
              <a:rPr sz="2000">
                <a:effectLst/>
                <a:sym typeface="+mn-ea"/>
              </a:rPr>
              <a:t>xià ɡè xué qī </a:t>
            </a:r>
            <a:endParaRPr lang="zh-CN" altLang="en-US" sz="2000">
              <a:effectLst/>
            </a:endParaRPr>
          </a:p>
          <a:p>
            <a:pPr algn="l"/>
            <a:r>
              <a:rPr sz="2000">
                <a:solidFill>
                  <a:srgbClr val="FF0000"/>
                </a:solidFill>
                <a:effectLst/>
                <a:sym typeface="+mn-ea"/>
              </a:rPr>
              <a:t>下 </a:t>
            </a:r>
            <a:r>
              <a:rPr sz="2000">
                <a:effectLst/>
                <a:sym typeface="+mn-ea"/>
              </a:rPr>
              <a:t> 个 学  期 </a:t>
            </a:r>
            <a:r>
              <a:rPr lang="en-US" altLang="zh-CN" sz="2000">
                <a:effectLst/>
                <a:sym typeface="+mn-ea"/>
              </a:rPr>
              <a:t>:next semester</a:t>
            </a:r>
            <a:endParaRPr lang="zh-CN" altLang="en-US" sz="2000">
              <a:effectLst/>
            </a:endParaRPr>
          </a:p>
          <a:p>
            <a:pPr algn="l"/>
            <a:endParaRPr lang="zh-CN" altLang="en-US" sz="2000">
              <a:effectLst/>
            </a:endParaRPr>
          </a:p>
          <a:p>
            <a:pPr algn="l"/>
            <a:r>
              <a:rPr sz="2000">
                <a:effectLst/>
                <a:sym typeface="+mn-ea"/>
              </a:rPr>
              <a:t>下  个 学  期 你 </a:t>
            </a:r>
            <a:r>
              <a:rPr lang="en-US" altLang="zh-CN" sz="2000">
                <a:effectLst/>
                <a:sym typeface="+mn-ea"/>
              </a:rPr>
              <a:t> </a:t>
            </a:r>
            <a:r>
              <a:rPr sz="2000">
                <a:effectLst/>
                <a:sym typeface="+mn-ea"/>
              </a:rPr>
              <a:t>学 习 汉 语 吗 ？</a:t>
            </a:r>
            <a:endParaRPr lang="zh-CN" altLang="en-US" sz="2000">
              <a:effectLst/>
            </a:endParaRPr>
          </a:p>
          <a:p>
            <a:pPr algn="l"/>
            <a:r>
              <a:rPr lang="en-US" altLang="zh-CN" sz="2000">
                <a:effectLst/>
                <a:sym typeface="+mn-ea"/>
              </a:rPr>
              <a:t>(Next semester do you  learn Chinese?)</a:t>
            </a:r>
            <a:endParaRPr sz="2000" strike="noStrike" noProof="1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2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en-GB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887220" y="727710"/>
            <a:ext cx="8697595" cy="54025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 学期 语言 学院  有 六 门  兴趣 课 。 </a:t>
            </a: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 对 书法 、 太极 拳  很 感兴趣 ，</a:t>
            </a: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可是 这 两 门 课  上课 时</a:t>
            </a:r>
            <a:r>
              <a:rPr lang="zh-CN" alt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间</a:t>
            </a:r>
            <a:r>
              <a:rPr 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一 样 ， </a:t>
            </a: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 选  书法 还是 太极拳 呢 ？ </a:t>
            </a: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 学期 我 想 选 太极拳  ， </a:t>
            </a: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4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下 学期  我 再 选书法 吧 。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12-2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366500" y="287020"/>
            <a:ext cx="495300" cy="495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18575" y="4646930"/>
            <a:ext cx="2637155" cy="1181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yǔ yán xué yuàn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语 言   学  院: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language college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45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yi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en-GB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572895" y="1328420"/>
            <a:ext cx="8687435" cy="51396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</a:t>
            </a:r>
            <a:r>
              <a:rPr lang="zh-CN" altLang="en-US" sz="2000"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zhè xué qī yǔ yán xué yuàn yǒu jǐ mén xìnɡ qù kè ？ 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1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这  学  期 语 言    学   院     有  几 门    兴   趣 课 ？ 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  wǒ duì shén me ɡǎn xìnɡ qù ？ 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2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我 对    什   么    感    兴   趣 ？ 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  shū fǎ kè  hé tài jí quán kè de shànɡ kè shí jiān yí yànɡ mɑ ？ 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3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书  法 课 和 太  极 拳   课   的   上     课   时  间  一 样   吗 ？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  zhè xué qī wǒ xiǎnɡ xuǎn shén me ？ 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4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这  学  期 我     想       选   什   么 ？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  shén me shí hou wǒ xuǎn shū fǎ kè ？ </a:t>
            </a:r>
            <a:endParaRPr lang="zh-CN" altLang="en-US" sz="2000">
              <a:solidFill>
                <a:schemeClr val="tx1"/>
              </a:solidFill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5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什   么    时  候    我  选     书  法 课 ？</a:t>
            </a:r>
            <a:endParaRPr lang="zh-CN" alt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 descr="u=635876766,1860840709&amp;fm=26&amp;gp=0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5234" b="17454"/>
          <a:stretch>
            <a:fillRect/>
          </a:stretch>
        </p:blipFill>
        <p:spPr>
          <a:xfrm rot="20460000">
            <a:off x="2012950" y="78740"/>
            <a:ext cx="1272540" cy="909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836545" y="340995"/>
            <a:ext cx="8334375" cy="5948680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vert="horz" lIns="90000" tIns="46800" rIns="90000" bIns="46800" rtlCol="0" anchor="t">
            <a:noAutofit/>
          </a:bodyPr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000" b="1">
                <a:solidFill>
                  <a:srgbClr val="FF0000"/>
                </a:solidFill>
                <a:sym typeface="+mn-ea"/>
              </a:rPr>
              <a:t>    </a:t>
            </a:r>
            <a:r>
              <a:rPr sz="2000" b="1" smtClean="0">
                <a:solidFill>
                  <a:srgbClr val="FF0000"/>
                </a:solidFill>
                <a:sym typeface="+mn-ea"/>
              </a:rPr>
              <a:t>呢 </a:t>
            </a:r>
            <a:r>
              <a:rPr lang="en-US" altLang="zh-CN" sz="2000" b="1" smtClean="0">
                <a:solidFill>
                  <a:srgbClr val="FF0000"/>
                </a:solidFill>
                <a:sym typeface="+mn-ea"/>
              </a:rPr>
              <a:t>ne</a:t>
            </a:r>
            <a:r>
              <a:rPr sz="2000" smtClean="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2</a:t>
            </a:r>
            <a:r>
              <a:rPr sz="2000">
                <a:sym typeface="+mn-ea"/>
              </a:rPr>
              <a:t>）</a:t>
            </a:r>
            <a:r>
              <a:rPr lang="en-US" altLang="zh-CN" sz="2000">
                <a:sym typeface="+mn-ea"/>
              </a:rPr>
              <a:t>is used at the end of special questions, alternative questions or affirmative-negative questions to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express an emphatic tone.</a:t>
            </a:r>
            <a:r>
              <a:rPr lang="en-US" altLang="zh-CN" sz="2000">
                <a:sym typeface="+mn-ea"/>
              </a:rPr>
              <a:t>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    </a:t>
            </a:r>
            <a:r>
              <a:rPr lang="en-US" altLang="zh-CN" sz="2000" dirty="0" err="1" smtClean="0">
                <a:sym typeface="+mn-ea"/>
              </a:rPr>
              <a:t>nǐ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zài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 smtClean="0">
                <a:sym typeface="+mn-ea"/>
              </a:rPr>
              <a:t>nǎr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smtClean="0">
                <a:solidFill>
                  <a:srgbClr val="FF0000"/>
                </a:solidFill>
                <a:sym typeface="+mn-ea"/>
              </a:rPr>
              <a:t>ne</a:t>
            </a:r>
            <a:r>
              <a:rPr sz="2000" smtClean="0">
                <a:sym typeface="+mn-ea"/>
              </a:rPr>
              <a:t>？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1 </a:t>
            </a:r>
            <a:r>
              <a:rPr sz="2000" smtClean="0">
                <a:sym typeface="+mn-ea"/>
              </a:rPr>
              <a:t>你 在 </a:t>
            </a:r>
            <a:r>
              <a:rPr sz="2000" smtClean="0">
                <a:solidFill>
                  <a:srgbClr val="0070C0"/>
                </a:solidFill>
                <a:sym typeface="+mn-ea"/>
              </a:rPr>
              <a:t>哪儿</a:t>
            </a:r>
            <a:r>
              <a:rPr sz="2000" smtClean="0">
                <a:sym typeface="+mn-ea"/>
              </a:rPr>
              <a:t> </a:t>
            </a:r>
            <a:r>
              <a:rPr sz="2000" smtClean="0">
                <a:solidFill>
                  <a:srgbClr val="FF0000"/>
                </a:solidFill>
                <a:sym typeface="+mn-ea"/>
              </a:rPr>
              <a:t>呢</a:t>
            </a:r>
            <a:r>
              <a:rPr sz="2000" smtClean="0">
                <a:sym typeface="+mn-ea"/>
              </a:rPr>
              <a:t>？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    </a:t>
            </a:r>
            <a:r>
              <a:rPr lang="en-US" altLang="zh-CN" sz="2000" dirty="0" err="1" smtClean="0">
                <a:sym typeface="+mn-ea"/>
              </a:rPr>
              <a:t>nǐ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xiǎng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hē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chá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 smtClean="0">
                <a:sym typeface="+mn-ea"/>
              </a:rPr>
              <a:t>háishi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dirty="0" err="1" smtClean="0">
                <a:sym typeface="+mn-ea"/>
              </a:rPr>
              <a:t>kāfēi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ne </a:t>
            </a:r>
            <a:r>
              <a:rPr sz="2000">
                <a:sym typeface="+mn-ea"/>
              </a:rPr>
              <a:t>？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2</a:t>
            </a:r>
            <a:r>
              <a:rPr sz="2000" smtClean="0">
                <a:sym typeface="+mn-ea"/>
              </a:rPr>
              <a:t> 你  想     喝 茶    </a:t>
            </a:r>
            <a:r>
              <a:rPr sz="2000" smtClean="0">
                <a:solidFill>
                  <a:srgbClr val="0070C0"/>
                </a:solidFill>
                <a:sym typeface="+mn-ea"/>
              </a:rPr>
              <a:t>还是</a:t>
            </a:r>
            <a:r>
              <a:rPr sz="2000" smtClean="0">
                <a:sym typeface="+mn-ea"/>
              </a:rPr>
              <a:t>   咖啡 </a:t>
            </a:r>
            <a:r>
              <a:rPr sz="2000" smtClean="0">
                <a:solidFill>
                  <a:srgbClr val="FF0000"/>
                </a:solidFill>
                <a:sym typeface="+mn-ea"/>
              </a:rPr>
              <a:t>呢</a:t>
            </a:r>
            <a:r>
              <a:rPr sz="2000" smtClean="0">
                <a:sym typeface="+mn-ea"/>
              </a:rPr>
              <a:t>？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   </a:t>
            </a:r>
            <a:r>
              <a:rPr lang="en-US" altLang="zh-CN" sz="2000" dirty="0" err="1" smtClean="0">
                <a:sym typeface="+mn-ea"/>
              </a:rPr>
              <a:t>wǒ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yào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mǎi</a:t>
            </a:r>
            <a:r>
              <a:rPr lang="en-US" altLang="zh-CN" sz="2000">
                <a:sym typeface="+mn-ea"/>
              </a:rPr>
              <a:t> </a:t>
            </a:r>
            <a:r>
              <a:rPr sz="2000" smtClean="0">
                <a:sym typeface="+mn-ea"/>
              </a:rPr>
              <a:t>，</a:t>
            </a:r>
            <a:r>
              <a:rPr lang="en-US" altLang="zh-CN" sz="2000" dirty="0" err="1" smtClean="0">
                <a:sym typeface="+mn-ea"/>
              </a:rPr>
              <a:t>nǐ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mǎi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bù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mǎi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ne</a:t>
            </a:r>
            <a:r>
              <a:rPr lang="en-US" altLang="zh-CN" sz="2000">
                <a:sym typeface="+mn-ea"/>
              </a:rPr>
              <a:t> </a:t>
            </a:r>
            <a:r>
              <a:rPr sz="2000">
                <a:sym typeface="+mn-ea"/>
              </a:rPr>
              <a:t>？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3</a:t>
            </a:r>
            <a:r>
              <a:rPr sz="2000" smtClean="0">
                <a:sym typeface="+mn-ea"/>
              </a:rPr>
              <a:t> 我  要   买，   你 </a:t>
            </a:r>
            <a:r>
              <a:rPr sz="2000" smtClean="0">
                <a:solidFill>
                  <a:srgbClr val="0070C0"/>
                </a:solidFill>
                <a:sym typeface="+mn-ea"/>
              </a:rPr>
              <a:t>买  不  买  </a:t>
            </a:r>
            <a:r>
              <a:rPr sz="2000" smtClean="0">
                <a:sym typeface="+mn-ea"/>
              </a:rPr>
              <a:t> </a:t>
            </a:r>
            <a:r>
              <a:rPr sz="2000" smtClean="0">
                <a:solidFill>
                  <a:srgbClr val="FF0000"/>
                </a:solidFill>
                <a:sym typeface="+mn-ea"/>
              </a:rPr>
              <a:t>呢</a:t>
            </a:r>
            <a:r>
              <a:rPr sz="2000" smtClean="0">
                <a:sym typeface="+mn-ea"/>
              </a:rPr>
              <a:t>？</a:t>
            </a:r>
            <a:endParaRPr lang="zh-CN" altLang="en-US" sz="2000" dirty="0"/>
          </a:p>
          <a:p>
            <a:pPr marL="0" lvl="0" indent="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sz="2000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 fontAlgn="base">
              <a:lnSpc>
                <a:spcPct val="100000"/>
              </a:lnSpc>
              <a:buClrTx/>
              <a:buSzTx/>
              <a:buFontTx/>
              <a:buNone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29235" y="2824480"/>
            <a:ext cx="2606675" cy="17672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你</a:t>
            </a:r>
            <a:r>
              <a:rPr lang="zh-CN" altLang="en-US" sz="2000" b="1">
                <a:solidFill>
                  <a:srgbClr val="FF0000"/>
                </a:solidFill>
              </a:rPr>
              <a:t>呢</a:t>
            </a:r>
            <a:r>
              <a:rPr lang="zh-CN" altLang="en-US" sz="2000" b="1">
                <a:solidFill>
                  <a:schemeClr val="tx1"/>
                </a:solidFill>
              </a:rPr>
              <a:t>（</a:t>
            </a:r>
            <a:r>
              <a:rPr lang="en-US" altLang="zh-CN" sz="2000" b="1">
                <a:solidFill>
                  <a:schemeClr val="tx1"/>
                </a:solidFill>
              </a:rPr>
              <a:t>1</a:t>
            </a:r>
            <a:r>
              <a:rPr lang="zh-CN" altLang="en-US" sz="2000" b="1">
                <a:solidFill>
                  <a:schemeClr val="tx1"/>
                </a:solidFill>
              </a:rPr>
              <a:t>）</a:t>
            </a:r>
            <a:r>
              <a:rPr lang="zh-CN" altLang="en-US" sz="2000" b="1"/>
              <a:t>？</a:t>
            </a:r>
            <a:endParaRPr lang="zh-CN" altLang="en-US" sz="2000" b="1"/>
          </a:p>
          <a:p>
            <a:pPr algn="ctr"/>
            <a:endParaRPr lang="zh-CN" altLang="en-US" sz="2000" b="1"/>
          </a:p>
          <a:p>
            <a:pPr algn="ctr"/>
            <a:r>
              <a:rPr lang="zh-CN" altLang="en-US" sz="2000" b="1"/>
              <a:t>我是中国人，</a:t>
            </a:r>
            <a:r>
              <a:rPr lang="zh-CN" altLang="en-US" sz="2000" b="1"/>
              <a:t>你呢？</a:t>
            </a:r>
            <a:endParaRPr lang="zh-CN" altLang="en-US" sz="2000" b="1"/>
          </a:p>
          <a:p>
            <a:pPr algn="ctr"/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5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836545" y="340995"/>
            <a:ext cx="8334375" cy="5948680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vert="horz" lIns="90000" tIns="46800" rIns="90000" bIns="46800" rtlCol="0" anchor="t">
            <a:noAutofit/>
          </a:bodyPr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000" b="1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 sz="2000" dirty="0" err="1" smtClean="0">
                <a:sym typeface="+mn-ea"/>
              </a:rPr>
              <a:t>wǒ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yào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 smtClean="0">
                <a:sym typeface="+mn-ea"/>
              </a:rPr>
              <a:t>miànbāo</a:t>
            </a:r>
            <a:r>
              <a:rPr lang="en-US" altLang="zh-CN" sz="2000" smtClean="0">
                <a:sym typeface="+mn-ea"/>
              </a:rPr>
              <a:t> </a:t>
            </a:r>
            <a:r>
              <a:rPr sz="2000">
                <a:sym typeface="+mn-ea"/>
              </a:rPr>
              <a:t>，</a:t>
            </a:r>
            <a:r>
              <a:rPr lang="en-US" altLang="zh-CN" sz="2000" dirty="0" err="1">
                <a:sym typeface="+mn-ea"/>
              </a:rPr>
              <a:t>nǐ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yào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 smtClean="0">
                <a:sym typeface="+mn-ea"/>
              </a:rPr>
              <a:t>shénme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ne </a:t>
            </a:r>
            <a:r>
              <a:rPr sz="2000">
                <a:sym typeface="+mn-ea"/>
              </a:rPr>
              <a:t>？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3 </a:t>
            </a:r>
            <a:r>
              <a:rPr sz="2000" smtClean="0">
                <a:sym typeface="+mn-ea"/>
              </a:rPr>
              <a:t>我  要     面包，      你 要 </a:t>
            </a:r>
            <a:r>
              <a:rPr sz="2000" smtClean="0">
                <a:solidFill>
                  <a:srgbClr val="0070C0"/>
                </a:solidFill>
                <a:sym typeface="+mn-ea"/>
              </a:rPr>
              <a:t>  什么 </a:t>
            </a:r>
            <a:r>
              <a:rPr sz="2000" smtClean="0">
                <a:sym typeface="+mn-ea"/>
              </a:rPr>
              <a:t> </a:t>
            </a:r>
            <a:r>
              <a:rPr sz="2000" smtClean="0">
                <a:solidFill>
                  <a:srgbClr val="FF0000"/>
                </a:solidFill>
                <a:sym typeface="+mn-ea"/>
              </a:rPr>
              <a:t>呢</a:t>
            </a:r>
            <a:r>
              <a:rPr sz="2000">
                <a:sym typeface="+mn-ea"/>
              </a:rPr>
              <a:t>？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    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 </a:t>
            </a:r>
            <a:r>
              <a:rPr lang="en-US" altLang="zh-CN" sz="2000" smtClean="0">
                <a:sym typeface="+mn-ea"/>
              </a:rPr>
              <a:t>  </a:t>
            </a:r>
            <a:r>
              <a:rPr lang="en-US" altLang="zh-CN" sz="2000" dirty="0" err="1" smtClean="0">
                <a:sym typeface="+mn-ea"/>
              </a:rPr>
              <a:t>nǐ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  <a:sym typeface="+mn-ea"/>
              </a:rPr>
              <a:t>shénme</a:t>
            </a:r>
            <a:r>
              <a:rPr lang="en-US" altLang="zh-CN" sz="2000" smtClean="0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  <a:sym typeface="+mn-ea"/>
              </a:rPr>
              <a:t>shíhou</a:t>
            </a:r>
            <a:r>
              <a:rPr lang="en-US" altLang="zh-CN" sz="2000" smtClean="0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lái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 smtClean="0">
                <a:sym typeface="+mn-ea"/>
              </a:rPr>
              <a:t>zhōngguó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ne </a:t>
            </a:r>
            <a:r>
              <a:rPr sz="2000">
                <a:sym typeface="+mn-ea"/>
              </a:rPr>
              <a:t>？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4 </a:t>
            </a:r>
            <a:r>
              <a:rPr sz="2000" smtClean="0">
                <a:sym typeface="+mn-ea"/>
              </a:rPr>
              <a:t>你   </a:t>
            </a:r>
            <a:r>
              <a:rPr sz="2000" smtClean="0">
                <a:solidFill>
                  <a:srgbClr val="0070C0"/>
                </a:solidFill>
                <a:sym typeface="+mn-ea"/>
              </a:rPr>
              <a:t>什么 时候        </a:t>
            </a:r>
            <a:r>
              <a:rPr sz="2000" smtClean="0">
                <a:sym typeface="+mn-ea"/>
              </a:rPr>
              <a:t>来   中 国   </a:t>
            </a:r>
            <a:r>
              <a:rPr sz="2000" smtClean="0">
                <a:solidFill>
                  <a:srgbClr val="FF0000"/>
                </a:solidFill>
                <a:sym typeface="+mn-ea"/>
              </a:rPr>
              <a:t>呢</a:t>
            </a:r>
            <a:r>
              <a:rPr sz="2000" smtClean="0">
                <a:sym typeface="+mn-ea"/>
              </a:rPr>
              <a:t>？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              </a:t>
            </a:r>
            <a:r>
              <a:rPr lang="en-US" altLang="zh-CN" sz="2000" smtClean="0">
                <a:solidFill>
                  <a:srgbClr val="0070C0"/>
                </a:solidFill>
                <a:sym typeface="+mn-ea"/>
              </a:rPr>
              <a:t>when          come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 </a:t>
            </a:r>
            <a:r>
              <a:rPr lang="en-US" altLang="zh-CN" sz="2000" smtClean="0">
                <a:sym typeface="+mn-ea"/>
              </a:rPr>
              <a:t>  </a:t>
            </a:r>
            <a:r>
              <a:rPr lang="en-US" altLang="zh-CN" sz="2000" dirty="0" err="1" smtClean="0">
                <a:sym typeface="+mn-ea"/>
              </a:rPr>
              <a:t>nǐmen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>
                <a:sym typeface="+mn-ea"/>
              </a:rPr>
              <a:t>de </a:t>
            </a:r>
            <a:r>
              <a:rPr lang="en-US" altLang="zh-CN" sz="2000" dirty="0" err="1" smtClean="0">
                <a:sym typeface="+mn-ea"/>
              </a:rPr>
              <a:t>hànyǔ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dirty="0" err="1" smtClean="0">
                <a:sym typeface="+mn-ea"/>
              </a:rPr>
              <a:t>lǎoshī</a:t>
            </a:r>
            <a:r>
              <a:rPr lang="en-US" altLang="zh-CN" sz="2000" smtClean="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shì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shéi</a:t>
            </a:r>
            <a:r>
              <a:rPr lang="en-US" altLang="zh-CN" sz="2000">
                <a:sym typeface="+mn-ea"/>
              </a:rPr>
              <a:t> ne </a:t>
            </a:r>
            <a:r>
              <a:rPr sz="2000">
                <a:sym typeface="+mn-ea"/>
              </a:rPr>
              <a:t>？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smtClean="0">
                <a:sym typeface="+mn-ea"/>
              </a:rPr>
              <a:t>5 </a:t>
            </a:r>
            <a:r>
              <a:rPr sz="2000" smtClean="0">
                <a:sym typeface="+mn-ea"/>
              </a:rPr>
              <a:t>你们   的  汉 语  老 师   是   </a:t>
            </a:r>
            <a:r>
              <a:rPr sz="2000" smtClean="0">
                <a:solidFill>
                  <a:srgbClr val="0070C0"/>
                </a:solidFill>
                <a:sym typeface="+mn-ea"/>
              </a:rPr>
              <a:t>谁</a:t>
            </a:r>
            <a:r>
              <a:rPr sz="2000" smtClean="0">
                <a:sym typeface="+mn-ea"/>
              </a:rPr>
              <a:t>  </a:t>
            </a:r>
            <a:r>
              <a:rPr sz="2000" smtClean="0">
                <a:solidFill>
                  <a:srgbClr val="FF0000"/>
                </a:solidFill>
                <a:sym typeface="+mn-ea"/>
              </a:rPr>
              <a:t>呢</a:t>
            </a:r>
            <a:r>
              <a:rPr sz="2000">
                <a:sym typeface="+mn-ea"/>
              </a:rPr>
              <a:t>？</a:t>
            </a:r>
            <a:endParaRPr lang="en-US" altLang="zh-CN" sz="2000" dirty="0"/>
          </a:p>
          <a:p>
            <a:pPr marL="0" indent="0">
              <a:buNone/>
            </a:pPr>
            <a:r>
              <a:rPr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sz="2000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 fontAlgn="base">
              <a:lnSpc>
                <a:spcPct val="100000"/>
              </a:lnSpc>
              <a:buClrTx/>
              <a:buSzTx/>
              <a:buFontTx/>
              <a:buNone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45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8900" y="974090"/>
            <a:ext cx="3782060" cy="588391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 qī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学 期: semester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mén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2 门: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 measure word for course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xìnɡ qù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 兴  趣:interest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kè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课:course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duì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对:regarding, concerning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shūfǎ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书 法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:calligraphy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590540" y="80645"/>
            <a:ext cx="3515360" cy="68624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tàijíquán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太 极 拳: taijiquan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ɡǎnxìnɡqù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 感  兴 趣: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be interested in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kě shì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 可 是: but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yí yànɡ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 一 样: same,identical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xuǎn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选: choose, select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háishi                            12 还 是:or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xià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下:next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54845" y="3001010"/>
            <a:ext cx="2637155" cy="1181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yǔ yán xué yuàn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语 言   学  院: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language college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12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517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716895" y="198755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510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1630045" y="1406525"/>
            <a:ext cx="9885045" cy="5452110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vert="horz" lIns="90000" tIns="46800" rIns="90000" bIns="46800" rtlCol="0" anchor="t">
            <a:noAutofit/>
          </a:bodyPr>
          <a:p>
            <a:pPr marL="0" lvl="0" indent="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 smtClean="0">
                <a:effectLst/>
                <a:sym typeface="+mn-ea"/>
              </a:rPr>
              <a:t>zh</a:t>
            </a:r>
            <a:r>
              <a:rPr sz="2000">
                <a:effectLst/>
                <a:sym typeface="+mn-ea"/>
              </a:rPr>
              <a:t>è xu</a:t>
            </a:r>
            <a:r>
              <a:rPr sz="2000" smtClean="0">
                <a:effectLst/>
                <a:sym typeface="+mn-ea"/>
              </a:rPr>
              <a:t>éq</a:t>
            </a:r>
            <a:r>
              <a:rPr sz="2000">
                <a:effectLst/>
                <a:sym typeface="+mn-ea"/>
              </a:rPr>
              <a:t>ī wǒ xiǎnɡ xuǎn tà</a:t>
            </a:r>
            <a:r>
              <a:rPr sz="2000" smtClean="0">
                <a:effectLst/>
                <a:sym typeface="+mn-ea"/>
              </a:rPr>
              <a:t>ijíqu</a:t>
            </a:r>
            <a:r>
              <a:rPr sz="2000">
                <a:effectLst/>
                <a:sym typeface="+mn-ea"/>
              </a:rPr>
              <a:t>án </a:t>
            </a:r>
            <a:r>
              <a:rPr lang="en-US" altLang="zh-CN" sz="2000" smtClean="0">
                <a:effectLst/>
                <a:sym typeface="+mn-ea"/>
              </a:rPr>
              <a:t>,</a:t>
            </a:r>
            <a:r>
              <a:rPr sz="2000" smtClean="0">
                <a:effectLst/>
                <a:sym typeface="+mn-ea"/>
              </a:rPr>
              <a:t> </a:t>
            </a:r>
            <a:r>
              <a:rPr sz="2000">
                <a:effectLst/>
                <a:sym typeface="+mn-ea"/>
              </a:rPr>
              <a:t>xià xu</a:t>
            </a:r>
            <a:r>
              <a:rPr sz="2000" smtClean="0">
                <a:effectLst/>
                <a:sym typeface="+mn-ea"/>
              </a:rPr>
              <a:t>éq</a:t>
            </a:r>
            <a:r>
              <a:rPr sz="2000">
                <a:effectLst/>
                <a:sym typeface="+mn-ea"/>
              </a:rPr>
              <a:t>ī wǒ </a:t>
            </a:r>
            <a:r>
              <a:rPr sz="20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  <a:sym typeface="+mn-ea"/>
              </a:rPr>
              <a:t>zài</a:t>
            </a:r>
            <a:r>
              <a:rPr sz="2000">
                <a:effectLst/>
                <a:sym typeface="+mn-ea"/>
              </a:rPr>
              <a:t> xuǎn sh</a:t>
            </a:r>
            <a:r>
              <a:rPr sz="2000" smtClean="0">
                <a:effectLst/>
                <a:sym typeface="+mn-ea"/>
              </a:rPr>
              <a:t>ūf</a:t>
            </a:r>
            <a:r>
              <a:rPr sz="2000">
                <a:effectLst/>
                <a:sym typeface="+mn-ea"/>
              </a:rPr>
              <a:t>ǎ </a:t>
            </a:r>
            <a:r>
              <a:rPr sz="20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  <a:sym typeface="+mn-ea"/>
              </a:rPr>
              <a:t>bɑ </a:t>
            </a:r>
            <a:r>
              <a:rPr sz="2000">
                <a:effectLst/>
                <a:sym typeface="+mn-ea"/>
              </a:rPr>
              <a:t>。 </a:t>
            </a:r>
            <a:endParaRPr lang="zh-CN" altLang="en-US" sz="2000" dirty="0"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000">
                <a:effectLst/>
                <a:sym typeface="+mn-ea"/>
              </a:rPr>
              <a:t>这   学  期 我     想    选    太  极 拳 </a:t>
            </a:r>
            <a:r>
              <a:rPr lang="en-US" altLang="zh-CN" sz="2000" smtClean="0">
                <a:effectLst/>
                <a:sym typeface="+mn-ea"/>
              </a:rPr>
              <a:t>, </a:t>
            </a:r>
            <a:r>
              <a:rPr sz="2000" smtClean="0">
                <a:effectLst/>
                <a:sym typeface="+mn-ea"/>
              </a:rPr>
              <a:t>下  学期  我  </a:t>
            </a:r>
            <a:r>
              <a:rPr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  <a:sym typeface="+mn-ea"/>
              </a:rPr>
              <a:t>再</a:t>
            </a:r>
            <a:r>
              <a:rPr sz="20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  <a:sym typeface="+mn-ea"/>
              </a:rPr>
              <a:t> </a:t>
            </a:r>
            <a:r>
              <a:rPr sz="2000">
                <a:effectLst/>
                <a:sym typeface="+mn-ea"/>
              </a:rPr>
              <a:t> 选   书  法 </a:t>
            </a:r>
            <a:r>
              <a:rPr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  <a:sym typeface="+mn-ea"/>
              </a:rPr>
              <a:t>吧</a:t>
            </a:r>
            <a:r>
              <a:rPr sz="2000">
                <a:effectLst/>
                <a:sym typeface="+mn-ea"/>
              </a:rPr>
              <a:t> 。 </a:t>
            </a:r>
            <a:endParaRPr lang="zh-CN" altLang="en-US" sz="2000" dirty="0"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000" smtClean="0">
                <a:effectLst/>
                <a:sym typeface="+mn-ea"/>
              </a:rPr>
              <a:t>I </a:t>
            </a:r>
            <a:r>
              <a:rPr sz="2000">
                <a:effectLst/>
                <a:sym typeface="+mn-ea"/>
              </a:rPr>
              <a:t>want to choose Taiji this semester. I'll choose calligraphy next semester</a:t>
            </a:r>
            <a:r>
              <a:rPr sz="2000" smtClean="0">
                <a:effectLst/>
                <a:sym typeface="+mn-ea"/>
              </a:rPr>
              <a:t>.</a:t>
            </a:r>
            <a:endParaRPr lang="zh-CN" altLang="en-US" sz="2000" dirty="0"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000" b="1" dirty="0">
              <a:solidFill>
                <a:srgbClr val="FF0000"/>
              </a:solidFill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000" b="1">
                <a:solidFill>
                  <a:srgbClr val="FF0000"/>
                </a:solidFill>
                <a:effectLst/>
                <a:sym typeface="+mn-ea"/>
              </a:rPr>
              <a:t>zài </a:t>
            </a:r>
            <a:r>
              <a:rPr lang="en-US" altLang="zh-CN" sz="2000" b="1">
                <a:solidFill>
                  <a:srgbClr val="FF0000"/>
                </a:solidFill>
                <a:effectLst/>
                <a:sym typeface="+mn-ea"/>
              </a:rPr>
              <a:t>+V+</a:t>
            </a:r>
            <a:r>
              <a:rPr sz="2000" b="1">
                <a:solidFill>
                  <a:srgbClr val="FF0000"/>
                </a:solidFill>
                <a:effectLst/>
                <a:sym typeface="+mn-ea"/>
              </a:rPr>
              <a:t> bɑ </a:t>
            </a:r>
            <a:endParaRPr lang="zh-CN" altLang="en-US" sz="2000" b="1" dirty="0">
              <a:solidFill>
                <a:srgbClr val="FF0000"/>
              </a:solidFill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000" b="1">
                <a:solidFill>
                  <a:srgbClr val="FF0000"/>
                </a:solidFill>
                <a:effectLst/>
                <a:sym typeface="+mn-ea"/>
              </a:rPr>
              <a:t>再  </a:t>
            </a:r>
            <a:r>
              <a:rPr lang="en-US" altLang="zh-CN" sz="2000" b="1">
                <a:solidFill>
                  <a:srgbClr val="FF0000"/>
                </a:solidFill>
                <a:effectLst/>
                <a:sym typeface="+mn-ea"/>
              </a:rPr>
              <a:t>+V+</a:t>
            </a:r>
            <a:r>
              <a:rPr sz="2000" b="1">
                <a:solidFill>
                  <a:srgbClr val="FF0000"/>
                </a:solidFill>
                <a:effectLst/>
                <a:sym typeface="+mn-ea"/>
              </a:rPr>
              <a:t> 吧 </a:t>
            </a:r>
            <a:r>
              <a:rPr lang="en-US" altLang="zh-CN" sz="2000" b="1">
                <a:solidFill>
                  <a:srgbClr val="FF0000"/>
                </a:solidFill>
                <a:effectLst/>
                <a:sym typeface="+mn-ea"/>
              </a:rPr>
              <a:t> </a:t>
            </a:r>
            <a:r>
              <a:rPr lang="en-US" altLang="zh-CN" sz="2000" b="1" smtClean="0">
                <a:solidFill>
                  <a:schemeClr val="tx1"/>
                </a:solidFill>
                <a:effectLst/>
                <a:sym typeface="+mn-ea"/>
              </a:rPr>
              <a:t>i</a:t>
            </a:r>
            <a:r>
              <a:rPr lang="en-US" altLang="zh-CN" sz="2000" smtClean="0">
                <a:solidFill>
                  <a:schemeClr val="tx1"/>
                </a:solidFill>
                <a:effectLst/>
                <a:sym typeface="+mn-ea"/>
              </a:rPr>
              <a:t>s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used to make a recommendation, it means someone will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 </a:t>
            </a:r>
            <a:r>
              <a:rPr lang="en-US" altLang="zh-CN" sz="2000">
                <a:solidFill>
                  <a:srgbClr val="FF0000"/>
                </a:solidFill>
                <a:effectLst/>
                <a:sym typeface="+mn-ea"/>
              </a:rPr>
              <a:t>do it later.</a:t>
            </a:r>
            <a:endParaRPr lang="en-US" altLang="zh-CN" sz="2000" dirty="0">
              <a:solidFill>
                <a:srgbClr val="FF0000"/>
              </a:solidFill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000" dirty="0">
              <a:solidFill>
                <a:srgbClr val="FF0000"/>
              </a:solidFill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000" smtClean="0">
                <a:effectLst/>
                <a:sym typeface="+mn-ea"/>
              </a:rPr>
              <a:t>       </a:t>
            </a:r>
            <a:r>
              <a:rPr lang="en-US" altLang="zh-CN" sz="2000" smtClean="0">
                <a:effectLst/>
                <a:sym typeface="+mn-ea"/>
              </a:rPr>
              <a:t>                              </a:t>
            </a:r>
            <a:r>
              <a:rPr sz="2000">
                <a:effectLst/>
                <a:sym typeface="+mn-ea"/>
              </a:rPr>
              <a:t> ɡōn</a:t>
            </a:r>
            <a:r>
              <a:rPr sz="2000" smtClean="0">
                <a:effectLst/>
                <a:sym typeface="+mn-ea"/>
              </a:rPr>
              <a:t>ɡyu</a:t>
            </a:r>
            <a:r>
              <a:rPr sz="2000">
                <a:effectLst/>
                <a:sym typeface="+mn-ea"/>
              </a:rPr>
              <a:t>án </a:t>
            </a:r>
            <a:r>
              <a:rPr sz="2000" smtClean="0">
                <a:effectLst/>
                <a:sym typeface="+mn-ea"/>
              </a:rPr>
              <a:t>， </a:t>
            </a:r>
            <a:endParaRPr lang="zh-CN" altLang="en-US" sz="2000" dirty="0">
              <a:solidFill>
                <a:schemeClr val="tx1"/>
              </a:solidFill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000">
                <a:effectLst/>
                <a:sym typeface="+mn-ea"/>
              </a:rPr>
              <a:t>A </a:t>
            </a:r>
            <a:r>
              <a:rPr sz="2000">
                <a:effectLst/>
                <a:sym typeface="+mn-ea"/>
              </a:rPr>
              <a:t>：</a:t>
            </a:r>
            <a:r>
              <a:rPr sz="2000" smtClean="0">
                <a:effectLst/>
                <a:sym typeface="+mn-ea"/>
              </a:rPr>
              <a:t>今  </a:t>
            </a:r>
            <a:r>
              <a:rPr sz="2000">
                <a:effectLst/>
                <a:sym typeface="+mn-ea"/>
              </a:rPr>
              <a:t>天   </a:t>
            </a:r>
            <a:r>
              <a:rPr sz="2000" smtClean="0">
                <a:effectLst/>
                <a:sym typeface="+mn-ea"/>
              </a:rPr>
              <a:t> 我  们   </a:t>
            </a:r>
            <a:r>
              <a:rPr sz="2000">
                <a:effectLst/>
                <a:sym typeface="+mn-ea"/>
              </a:rPr>
              <a:t>去     公   园   </a:t>
            </a:r>
            <a:r>
              <a:rPr sz="2000" smtClean="0">
                <a:effectLst/>
                <a:sym typeface="+mn-ea"/>
              </a:rPr>
              <a:t>，  好 吗？ </a:t>
            </a:r>
            <a:endParaRPr sz="2000" smtClean="0">
              <a:effectLst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000" smtClean="0">
                <a:effectLst/>
                <a:sym typeface="+mn-ea"/>
              </a:rPr>
              <a:t> </a:t>
            </a:r>
            <a:r>
              <a:rPr lang="en-US" altLang="zh-CN" sz="2000" smtClean="0">
                <a:effectLst/>
                <a:sym typeface="+mn-ea"/>
              </a:rPr>
              <a:t>    </a:t>
            </a:r>
            <a:r>
              <a:rPr lang="en-US" altLang="zh-CN" sz="2000" smtClean="0">
                <a:solidFill>
                  <a:schemeClr val="tx1"/>
                </a:solidFill>
                <a:effectLst/>
                <a:sym typeface="+mn-ea"/>
              </a:rPr>
              <a:t> </a:t>
            </a:r>
            <a:r>
              <a:rPr lang="en-US" altLang="zh-CN" sz="2000" smtClean="0">
                <a:solidFill>
                  <a:schemeClr val="tx1"/>
                </a:solidFill>
                <a:effectLst/>
                <a:sym typeface="+mn-ea"/>
              </a:rPr>
              <a:t>Shall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we 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go to the park today</a:t>
            </a:r>
            <a:r>
              <a:rPr lang="en-US" altLang="zh-CN" sz="2000" smtClean="0">
                <a:solidFill>
                  <a:schemeClr val="tx1"/>
                </a:solidFill>
                <a:effectLst/>
                <a:sym typeface="+mn-ea"/>
              </a:rPr>
              <a:t>?</a:t>
            </a:r>
            <a:endParaRPr lang="zh-CN" altLang="en-US" sz="2000" dirty="0">
              <a:solidFill>
                <a:schemeClr val="tx1"/>
              </a:solidFill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000">
                <a:effectLst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000" smtClean="0">
                <a:effectLst/>
                <a:sym typeface="+mn-ea"/>
              </a:rPr>
              <a:t>       </a:t>
            </a:r>
            <a:r>
              <a:rPr lang="en-US" altLang="zh-CN" sz="2000" smtClean="0">
                <a:effectLst/>
                <a:sym typeface="+mn-ea"/>
              </a:rPr>
              <a:t>                                                   </a:t>
            </a:r>
            <a:r>
              <a:rPr sz="2000">
                <a:solidFill>
                  <a:srgbClr val="FF0000"/>
                </a:solidFill>
                <a:effectLst/>
                <a:sym typeface="+mn-ea"/>
              </a:rPr>
              <a:t>zài qù bɑ ！ </a:t>
            </a:r>
            <a:endParaRPr lang="zh-CN" altLang="en-US" sz="2000" dirty="0">
              <a:solidFill>
                <a:srgbClr val="FF0000"/>
              </a:solidFill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000">
                <a:effectLst/>
                <a:sym typeface="+mn-ea"/>
              </a:rPr>
              <a:t>B </a:t>
            </a:r>
            <a:r>
              <a:rPr sz="2000" smtClean="0">
                <a:effectLst/>
                <a:sym typeface="+mn-ea"/>
              </a:rPr>
              <a:t>：今  </a:t>
            </a:r>
            <a:r>
              <a:rPr sz="2000">
                <a:effectLst/>
                <a:sym typeface="+mn-ea"/>
              </a:rPr>
              <a:t>天   我   很     忙   ，   </a:t>
            </a:r>
            <a:r>
              <a:rPr sz="2000" smtClean="0">
                <a:effectLst/>
                <a:sym typeface="+mn-ea"/>
              </a:rPr>
              <a:t>周   </a:t>
            </a:r>
            <a:r>
              <a:rPr sz="2000">
                <a:effectLst/>
                <a:sym typeface="+mn-ea"/>
              </a:rPr>
              <a:t>末  </a:t>
            </a:r>
            <a:r>
              <a:rPr sz="2000" smtClean="0">
                <a:solidFill>
                  <a:srgbClr val="FF0000"/>
                </a:solidFill>
                <a:effectLst/>
                <a:sym typeface="+mn-ea"/>
              </a:rPr>
              <a:t>再  </a:t>
            </a:r>
            <a:r>
              <a:rPr sz="2000">
                <a:solidFill>
                  <a:srgbClr val="FF0000"/>
                </a:solidFill>
                <a:effectLst/>
                <a:sym typeface="+mn-ea"/>
              </a:rPr>
              <a:t>去 吧 ！</a:t>
            </a:r>
            <a:endParaRPr lang="zh-CN" altLang="en-US" sz="2000" dirty="0">
              <a:solidFill>
                <a:srgbClr val="FF0000"/>
              </a:solidFill>
              <a:effectLst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000" smtClean="0">
                <a:solidFill>
                  <a:schemeClr val="tx1"/>
                </a:solidFill>
                <a:effectLst/>
                <a:sym typeface="+mn-ea"/>
              </a:rPr>
              <a:t>    I'm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busy today.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Let's go to the park this weekend</a:t>
            </a:r>
            <a:r>
              <a:rPr lang="en-US" altLang="zh-CN" sz="2000" smtClean="0">
                <a:solidFill>
                  <a:schemeClr val="tx1"/>
                </a:solidFill>
                <a:effectLst/>
                <a:sym typeface="+mn-ea"/>
              </a:rPr>
              <a:t>!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 fontAlgn="base">
              <a:lnSpc>
                <a:spcPct val="10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45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45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45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457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457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1630045" y="1406525"/>
            <a:ext cx="9885045" cy="2961640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vert="horz" lIns="90000" tIns="46800" rIns="90000" bIns="46800" rtlCol="0" anchor="t">
            <a:spAutoFit/>
          </a:bodyPr>
          <a:p>
            <a:pPr marL="0" indent="0">
              <a:lnSpc>
                <a:spcPct val="100000"/>
              </a:lnSpc>
              <a:buNone/>
            </a:pPr>
            <a:r>
              <a:rPr lang="en-US" altLang="zh-CN" sz="2000" smtClean="0">
                <a:sym typeface="+mn-ea"/>
              </a:rPr>
              <a:t> </a:t>
            </a:r>
            <a:endParaRPr lang="en-US" altLang="zh-CN" sz="2000" smtClean="0"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：今天晚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上 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们 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去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饭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馆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吃饭 </a:t>
            </a: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   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好吗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？ </a:t>
            </a:r>
            <a:endParaRPr lang="zh-CN" altLang="en-US" sz="2400" dirty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lvl="0" indent="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2400" dirty="0" smtClean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zh-CN" altLang="en-US" sz="2400" dirty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B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：今天晚上</a:t>
            </a: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</a:t>
            </a: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很累，我们</a:t>
            </a: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sz="2400" smtClean="0">
                <a:solidFill>
                  <a:srgbClr val="0070C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点</a:t>
            </a:r>
            <a:r>
              <a:rPr lang="en-US" altLang="zh-CN" sz="2400" smtClean="0">
                <a:solidFill>
                  <a:srgbClr val="0070C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mtClean="0">
                <a:solidFill>
                  <a:srgbClr val="0070C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外卖</a:t>
            </a: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吧，明天</a:t>
            </a: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再去吧。</a:t>
            </a:r>
            <a:endParaRPr sz="2400" smtClean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</a:t>
            </a:r>
            <a:r>
              <a:rPr sz="2000" smtClean="0">
                <a:solidFill>
                  <a:schemeClr val="accent1"/>
                </a:solidFill>
                <a:effectLst/>
                <a:sym typeface="+mn-ea"/>
              </a:rPr>
              <a:t> </a:t>
            </a:r>
            <a:r>
              <a:rPr lang="en-US" altLang="zh-CN" sz="2000" smtClean="0">
                <a:solidFill>
                  <a:schemeClr val="accent1"/>
                </a:solidFill>
                <a:effectLst/>
                <a:sym typeface="+mn-ea"/>
              </a:rPr>
              <a:t> </a:t>
            </a:r>
            <a:r>
              <a:rPr sz="2400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（diǎn wài mài）Ordering food delivery</a:t>
            </a:r>
            <a:endParaRPr sz="2400" smtClean="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04" name="图片 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560" y="4500245"/>
            <a:ext cx="3813175" cy="2357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529455" y="805815"/>
            <a:ext cx="17938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>
                <a:solidFill>
                  <a:srgbClr val="FF0000"/>
                </a:solidFill>
                <a:effectLst/>
                <a:sym typeface="+mn-ea"/>
              </a:rPr>
              <a:t>再  </a:t>
            </a:r>
            <a:r>
              <a:rPr lang="en-US" altLang="zh-CN" sz="2000" b="1">
                <a:solidFill>
                  <a:srgbClr val="FF0000"/>
                </a:solidFill>
                <a:effectLst/>
                <a:sym typeface="+mn-ea"/>
              </a:rPr>
              <a:t>+V+</a:t>
            </a:r>
            <a:r>
              <a:rPr sz="2000" b="1">
                <a:solidFill>
                  <a:srgbClr val="FF0000"/>
                </a:solidFill>
                <a:effectLst/>
                <a:sym typeface="+mn-ea"/>
              </a:rPr>
              <a:t> 吧</a:t>
            </a:r>
            <a:endParaRPr lang="zh-CN" altLang="en-US" sz="2000" b="1">
              <a:solidFill>
                <a:srgbClr val="FF0000"/>
              </a:solidFill>
              <a:effectLst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说一说，写一写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Speak</a:t>
              </a: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 and write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9640" y="1224915"/>
            <a:ext cx="8077200" cy="45491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7340" y="0"/>
            <a:ext cx="4264660" cy="3622675"/>
          </a:xfrm>
          <a:prstGeom prst="rect">
            <a:avLst/>
          </a:prstGeom>
        </p:spPr>
      </p:pic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5614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US" altLang="en-GB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supplementary words</a:t>
              </a: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8405495" y="3286125"/>
            <a:ext cx="530860" cy="26479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9034780" y="3302000"/>
            <a:ext cx="702310" cy="2540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71145" y="2323465"/>
          <a:ext cx="7467600" cy="229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4030"/>
                <a:gridCol w="2881630"/>
                <a:gridCol w="1551940"/>
              </a:tblGrid>
              <a:tr h="79819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Enrollment Season</a:t>
                      </a:r>
                      <a:endParaRPr lang="en-US" sz="2000" b="0" spc="130"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215900" marR="215900" marT="133350" marB="13335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rù xué jì jié</a:t>
                      </a:r>
                      <a:endParaRPr lang="en-US" sz="2000" b="0" spc="130"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215900" marR="215900" marT="133350" marB="13335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Arial" panose="020B0604020202020204" pitchFamily="34" charset="0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入学季节</a:t>
                      </a:r>
                      <a:endParaRPr lang="en-US" sz="2000" b="0" spc="130">
                        <a:latin typeface="Arial" panose="020B0604020202020204" pitchFamily="34" charset="0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215900" marR="215900" marT="133350" marB="13335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993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Student Category</a:t>
                      </a:r>
                      <a:endParaRPr lang="en-US" altLang="en-US" sz="2000" b="0" spc="130"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215900" marR="215900" marT="133350" marB="13335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xué sheng lèi bié</a:t>
                      </a:r>
                      <a:endParaRPr lang="en-US" sz="2000" b="0" spc="130"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215900" marR="215900" marT="133350" marB="13335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Arial" panose="020B0604020202020204" pitchFamily="34" charset="0"/>
                          <a:ea typeface="微软雅黑" panose="020B0503020204020204" charset="-122"/>
                          <a:cs typeface="Times New Roman" panose="02020603050405020304" charset="0"/>
                        </a:rPr>
                        <a:t>学生类别</a:t>
                      </a:r>
                      <a:endParaRPr lang="en-US" altLang="en-US" sz="2000" b="0" spc="130">
                        <a:latin typeface="Arial" panose="020B0604020202020204" pitchFamily="34" charset="0"/>
                        <a:ea typeface="微软雅黑" panose="020B0503020204020204" charset="-122"/>
                        <a:cs typeface="Times New Roman" panose="02020603050405020304" charset="0"/>
                      </a:endParaRPr>
                    </a:p>
                  </a:txBody>
                  <a:tcPr marL="215900" marR="215900" marT="133350" marB="13335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057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Training School</a:t>
                      </a:r>
                      <a:endParaRPr lang="en-US" altLang="en-US" sz="2000" b="0" spc="130"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215900" marR="215900" marT="133350" marB="13335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yuàn xì</a:t>
                      </a:r>
                      <a:endParaRPr lang="en-US" altLang="en-US" sz="2000" b="0" spc="130"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215900" marR="215900" marT="133350" marB="13335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Arial" panose="020B0604020202020204" pitchFamily="34" charset="0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院系</a:t>
                      </a:r>
                      <a:endParaRPr lang="en-US" altLang="en-US" sz="2000" b="0" spc="130">
                        <a:latin typeface="Arial" panose="020B0604020202020204" pitchFamily="34" charset="0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215900" marR="215900" marT="133350" marB="133350" vert="horz" anchor="ctr" anchorCtr="0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Answer these questions (</a:t>
            </a:r>
            <a:r>
              <a:rPr lang="en-US" altLang="zh-CN">
                <a:sym typeface="+mn-ea"/>
              </a:rPr>
              <a:t>with the given words):</a:t>
            </a:r>
            <a:endParaRPr lang="en-US" altLang="zh-CN">
              <a:sym typeface="+mn-ea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  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这个学期你有几门课？</a:t>
            </a:r>
            <a:endParaRPr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  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你对什么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感兴趣？</a:t>
            </a:r>
            <a:endParaRPr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  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你想买新手机吗？（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可是）</a:t>
            </a:r>
            <a:endParaRPr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  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你的电脑跟你同屋的电脑一样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吗？</a:t>
            </a:r>
            <a:endParaRPr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   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你喜欢看电影还是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看书？</a:t>
            </a:r>
            <a:endParaRPr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    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你什么时候去爬山？（下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r>
              <a:rPr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676275" y="1832610"/>
            <a:ext cx="4829810" cy="356171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/>
          </a:bodyPr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一个 学期 : a semester</a:t>
            </a: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上个 学期 : last semester</a:t>
            </a: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这个 学期 :  this semester</a:t>
            </a: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下个 学期: next  semester</a:t>
            </a: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4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13915" y="738505"/>
            <a:ext cx="31591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 qī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学 期:semester</a:t>
            </a:r>
            <a:endParaRPr lang="zh-CN" altLang="en-US" sz="2000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5688965" y="2080895"/>
            <a:ext cx="6242050" cy="30791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上个  学期   我们  学习   汉语 1。</a:t>
            </a:r>
            <a:endParaRPr lang="en-US" altLang="zh-CN" sz="24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240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这个  学期   我们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学习  汉语2。</a:t>
            </a: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这个  学期    我 很  忙， 你呢？</a:t>
            </a:r>
            <a:endParaRPr lang="en-US" altLang="zh-CN" sz="2400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514350" indent="-514350">
              <a:buAutoNum type="arabicPeriod"/>
            </a:pPr>
            <a:endParaRPr lang="en-US" altLang="zh-CN" sz="2900" strike="noStrike" noProof="1" dirty="0" smtClean="0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5815965" y="702310"/>
            <a:ext cx="6084570" cy="53314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/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endParaRPr lang="en-US" altLang="zh-CN" sz="240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>
              <a:buNone/>
            </a:pP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汉语 </a:t>
            </a: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课       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英语 课   </a:t>
            </a:r>
            <a:endParaRPr sz="240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>
              <a:buNone/>
            </a:pP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sz="240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400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shūfǎ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kè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dirty="0" err="1" smtClean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zhuānyè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kè </a:t>
            </a:r>
            <a:endParaRPr lang="en-US" altLang="zh-CN" sz="24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书法 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课      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mtClean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专 业 </a:t>
            </a:r>
            <a:r>
              <a:rPr lang="en-US" altLang="zh-CN" sz="2400" smtClean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(major)</a:t>
            </a:r>
            <a:r>
              <a:rPr sz="2400" smtClean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课 </a:t>
            </a:r>
            <a:endParaRPr sz="240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>
              <a:buNone/>
            </a:pP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 algn="l">
              <a:buNone/>
            </a:pP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yì mén kè 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buNone/>
            </a:pP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  门   课 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:a  course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2511425"/>
            <a:ext cx="5194300" cy="2784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mén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2 门: a measure word for course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kè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4 课:course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shūfǎ  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6 书 法:calligraphy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257300" y="1174750"/>
          <a:ext cx="10934700" cy="1645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025"/>
                <a:gridCol w="1802765"/>
                <a:gridCol w="1768475"/>
                <a:gridCol w="1828800"/>
                <a:gridCol w="2025015"/>
                <a:gridCol w="1785620"/>
              </a:tblGrid>
              <a:tr h="386080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Time</a:t>
                      </a:r>
                      <a:endParaRPr lang="en-US" altLang="en-US" sz="2000" b="1" dirty="0" smtClean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二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四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五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3565"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8:00-  9:25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Chinese</a:t>
                      </a:r>
                      <a:endParaRPr lang="en-US" altLang="en-US" sz="2000" b="1" dirty="0" err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English</a:t>
                      </a:r>
                      <a:endParaRPr lang="en-US" altLang="en-US" sz="2000" b="1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Chinese</a:t>
                      </a:r>
                      <a:endParaRPr lang="en-US" altLang="en-US" sz="2000" b="1" dirty="0" err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mathematics</a:t>
                      </a:r>
                      <a:endParaRPr lang="en-US" altLang="en-US" sz="2000" b="1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Chinese</a:t>
                      </a:r>
                      <a:endParaRPr lang="en-US" altLang="en-US" sz="2000" b="1" dirty="0" err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5640"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9:50-11:25</a:t>
                      </a:r>
                      <a:endParaRPr lang="en-US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mathematics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mathematics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English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English</a:t>
                      </a:r>
                      <a:endParaRPr lang="en-US" altLang="en-US" sz="20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sz="20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mathematics</a:t>
                      </a:r>
                      <a:endParaRPr lang="en-US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内容占位符 2"/>
          <p:cNvSpPr>
            <a:spLocks noGrp="1"/>
          </p:cNvSpPr>
          <p:nvPr/>
        </p:nvSpPr>
        <p:spPr>
          <a:xfrm>
            <a:off x="3009900" y="141605"/>
            <a:ext cx="3166745" cy="9531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9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000">
                <a:sym typeface="+mn-ea"/>
              </a:rPr>
              <a:t>sān mén kè </a:t>
            </a:r>
            <a:endParaRPr lang="zh-CN" altLang="en-US" sz="2000" dirty="0"/>
          </a:p>
          <a:p>
            <a:pPr marL="0" indent="0">
              <a:buNone/>
            </a:pPr>
            <a:r>
              <a:rPr sz="2000">
                <a:sym typeface="+mn-ea"/>
              </a:rPr>
              <a:t>三   门   </a:t>
            </a:r>
            <a:r>
              <a:rPr sz="2000" smtClean="0">
                <a:sym typeface="+mn-ea"/>
              </a:rPr>
              <a:t>课</a:t>
            </a:r>
            <a:r>
              <a:rPr lang="en-US" altLang="zh-CN" sz="2000">
                <a:sym typeface="+mn-ea"/>
              </a:rPr>
              <a:t> </a:t>
            </a:r>
            <a:r>
              <a:rPr lang="en-US" altLang="zh-CN" sz="2000" smtClean="0">
                <a:sym typeface="+mn-ea"/>
              </a:rPr>
              <a:t>       </a:t>
            </a:r>
            <a:r>
              <a:rPr lang="en-US" altLang="zh-CN" sz="2000">
                <a:sym typeface="+mn-ea"/>
              </a:rPr>
              <a:t>three courses</a:t>
            </a:r>
            <a:endParaRPr lang="zh-CN" altLang="en-US" sz="2000" strike="noStrike" noProof="1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018665" y="3058160"/>
            <a:ext cx="8878570" cy="35972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smtClean="0">
                <a:cs typeface="Arial" panose="020B0604020202020204" pitchFamily="34" charset="0"/>
                <a:sym typeface="+mn-ea"/>
              </a:rPr>
              <a:t>     </a:t>
            </a:r>
            <a:endParaRPr lang="en-US" altLang="zh-CN" sz="2000" smtClean="0">
              <a:cs typeface="Arial" panose="020B0604020202020204" pitchFamily="34" charset="0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</a:t>
            </a: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</a:t>
            </a: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个 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学期 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你 </a:t>
            </a: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  几 门  课 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？    </a:t>
            </a:r>
            <a:endParaRPr lang="zh-CN" altLang="en-US" sz="24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How 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many courses do you have this semester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?)</a:t>
            </a:r>
            <a:endParaRPr lang="en-US" altLang="zh-CN" sz="240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zh-CN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</a:t>
            </a:r>
            <a:r>
              <a:rPr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你 有   什 么   课？</a:t>
            </a:r>
            <a:endParaRPr lang="en-US" altLang="zh-CN" sz="2400" dirty="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 sz="24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( What courses do you have?)</a:t>
            </a:r>
            <a:endParaRPr lang="en-US" altLang="zh-CN" sz="240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000" smtClean="0">
                <a:cs typeface="Arial" panose="020B0604020202020204" pitchFamily="34" charset="0"/>
                <a:sym typeface="+mn-ea"/>
              </a:rPr>
              <a:t>B</a:t>
            </a:r>
            <a:r>
              <a:rPr sz="2000" smtClean="0"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sz="2000" smtClean="0">
                <a:cs typeface="Arial" panose="020B0604020202020204" pitchFamily="34" charset="0"/>
                <a:sym typeface="+mn-ea"/>
              </a:rPr>
              <a:t>……</a:t>
            </a:r>
            <a:endParaRPr lang="zh-CN" altLang="en-US" sz="2000" strike="noStrike" noProof="1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2009775" y="1897380"/>
            <a:ext cx="8936990" cy="2351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sp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smtClean="0">
                <a:effectLst/>
                <a:sym typeface="+mn-ea"/>
              </a:rPr>
              <a:t> </a:t>
            </a:r>
            <a:endParaRPr lang="en-US" altLang="zh-CN" sz="2000" dirty="0">
              <a:effectLst/>
            </a:endParaRPr>
          </a:p>
          <a:p>
            <a:pPr marL="0" indent="0">
              <a:buNone/>
            </a:pPr>
            <a:r>
              <a:rPr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这个 学期  我有 </a:t>
            </a:r>
            <a:r>
              <a:rPr sz="2665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六</a:t>
            </a:r>
            <a:r>
              <a:rPr lang="en-US"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门 课，   非常 忙 。</a:t>
            </a:r>
            <a:r>
              <a:rPr lang="en-US" altLang="zh-CN" sz="2665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en-US" altLang="zh-CN" sz="2665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2665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                                                     </a:t>
            </a:r>
            <a:r>
              <a:rPr lang="en-US" altLang="zh-CN" sz="2665" dirty="0" err="1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       </a:t>
            </a:r>
            <a:r>
              <a:rPr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</a:t>
            </a:r>
            <a:r>
              <a:rPr lang="en-US"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</a:t>
            </a:r>
            <a:r>
              <a:rPr lang="en-US"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</a:t>
            </a:r>
            <a:r>
              <a:rPr lang="en-US"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门</a:t>
            </a:r>
            <a:r>
              <a:rPr lang="en-US"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汉语课，</a:t>
            </a:r>
            <a:r>
              <a:rPr lang="en-US"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五</a:t>
            </a:r>
            <a:r>
              <a:rPr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门</a:t>
            </a:r>
            <a:r>
              <a:rPr lang="en-US"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r>
              <a:rPr altLang="zh-CN" sz="2665" smtClean="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专业（zhuān yè）课</a:t>
            </a:r>
            <a:r>
              <a:rPr altLang="zh-CN" sz="2665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zh-CN" sz="2665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4350385" y="1774825"/>
            <a:ext cx="6744335" cy="50831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90000"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     </a:t>
            </a:r>
            <a:r>
              <a:rPr lang="en-US" altLang="zh-CN" sz="2000" b="1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sz="2000" b="1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duì </a:t>
            </a:r>
            <a:r>
              <a:rPr sz="2000" b="1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… … </a:t>
            </a:r>
            <a:r>
              <a:rPr sz="2000" b="1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ɡǎn xìnɡ qù </a:t>
            </a:r>
            <a:endParaRPr lang="zh-CN" altLang="en-US" sz="2000" b="1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sz="2000" b="1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Sb    </a:t>
            </a:r>
            <a:r>
              <a:rPr sz="2200" b="1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对  … … 感  兴   趣  </a:t>
            </a:r>
            <a:r>
              <a:rPr sz="2000" b="1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 ( </a:t>
            </a:r>
            <a:r>
              <a:rPr sz="2000" b="1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Sb  </a:t>
            </a:r>
            <a:r>
              <a:rPr sz="2000" b="1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be interested in……)</a:t>
            </a:r>
            <a:endParaRPr sz="2000" b="1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algn="l">
              <a:buClrTx/>
              <a:buSzTx/>
              <a:buNone/>
            </a:pPr>
            <a:endParaRPr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wǒ    duì  shū fǎ   ɡǎn xìnɡ qù 。 </a:t>
            </a:r>
            <a:endParaRPr lang="zh-CN" altLang="en-US" sz="200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sz="22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我     对  书 法    感  兴   趣 。 </a:t>
            </a:r>
            <a:endParaRPr sz="22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（I'm </a:t>
            </a: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interested in  calligraphy.</a:t>
            </a: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）</a:t>
            </a:r>
            <a:endParaRPr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algn="l">
              <a:buClrTx/>
              <a:buSzTx/>
              <a:buNone/>
            </a:pPr>
            <a:endParaRPr lang="zh-CN" altLang="en-US" sz="200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tā    duì  tài jí quán ɡǎn xìnɡ qù 。 </a:t>
            </a:r>
            <a:endParaRPr lang="zh-CN" altLang="en-US" sz="2000"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algn="l">
              <a:buClrTx/>
              <a:buSzTx/>
              <a:buNone/>
            </a:pP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</a:t>
            </a:r>
            <a:r>
              <a:rPr sz="22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他    对 太 极拳   </a:t>
            </a:r>
            <a:r>
              <a:rPr lang="en-US" altLang="zh-CN" sz="22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sz="22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感 兴  趣 。</a:t>
            </a:r>
            <a:endParaRPr sz="22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(</a:t>
            </a: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He is  interested in  Taiji.</a:t>
            </a: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)</a:t>
            </a:r>
            <a:endParaRPr sz="2000" strike="noStrike" noProof="1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0660" y="2568575"/>
            <a:ext cx="3797300" cy="26689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xìnɡ qù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 兴  趣:interest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tàijíquán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太 极 拳: taijiquan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endParaRPr lang="zh-CN" altLang="en-US" sz="2000"/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ɡǎnxìnɡqù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 感  兴 趣:be interested in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2100"/>
              </a:lnSpc>
              <a:spcBef>
                <a:spcPts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665" y="-12065"/>
            <a:ext cx="2326005" cy="1715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85" y="-22860"/>
            <a:ext cx="2303780" cy="1725930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23045" y="3338830"/>
            <a:ext cx="2239645" cy="2239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3415030"/>
            <a:ext cx="2166620" cy="1919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21" y="3477802"/>
            <a:ext cx="2686765" cy="1793416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45" y="3477895"/>
            <a:ext cx="2666365" cy="1779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5065" y="5511165"/>
            <a:ext cx="863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shànɡ wǎnɡ                                 kàn diàn shì                                     pá shān 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上    网                                       看  电   视                                       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爬   山</a:t>
            </a:r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1470025" y="0"/>
            <a:ext cx="9566910" cy="28409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sym typeface="+mn-ea"/>
              </a:rPr>
              <a:t>duì … …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ɡǎn</a:t>
            </a:r>
            <a:r>
              <a:rPr sz="2000">
                <a:effectLst/>
                <a:sym typeface="+mn-ea"/>
              </a:rPr>
              <a:t> xìnɡ qù   =   duì … …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yǒu</a:t>
            </a:r>
            <a:r>
              <a:rPr sz="2000">
                <a:effectLst/>
                <a:sym typeface="+mn-ea"/>
              </a:rPr>
              <a:t> xìnɡ qù </a:t>
            </a:r>
            <a:endParaRPr lang="zh-CN" altLang="en-US" sz="2000"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sym typeface="+mn-ea"/>
              </a:rPr>
              <a:t>对  … </a:t>
            </a:r>
            <a:r>
              <a:rPr sz="2000">
                <a:solidFill>
                  <a:srgbClr val="FF0000"/>
                </a:solidFill>
                <a:effectLst/>
                <a:sym typeface="+mn-ea"/>
              </a:rPr>
              <a:t>（很）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感</a:t>
            </a:r>
            <a:r>
              <a:rPr sz="2000">
                <a:effectLst/>
                <a:sym typeface="+mn-ea"/>
              </a:rPr>
              <a:t>   兴   趣    =    对  … …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有</a:t>
            </a:r>
            <a:r>
              <a:rPr sz="2000">
                <a:effectLst/>
                <a:sym typeface="+mn-ea"/>
              </a:rPr>
              <a:t>  兴   趣 </a:t>
            </a:r>
            <a:r>
              <a:rPr sz="2000">
                <a:effectLst/>
                <a:sym typeface="+mn-ea"/>
              </a:rPr>
              <a:t>  </a:t>
            </a:r>
            <a:r>
              <a:rPr lang="en-US" altLang="zh-CN" sz="2000">
                <a:effectLst/>
                <a:sym typeface="+mn-ea"/>
              </a:rPr>
              <a:t>( be interested in……)</a:t>
            </a:r>
            <a:endParaRPr lang="en-US" altLang="zh-CN" sz="2000"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</a:rPr>
              <a:t>            </a:t>
            </a:r>
            <a:r>
              <a:rPr sz="2000">
                <a:solidFill>
                  <a:srgbClr val="FF0000"/>
                </a:solidFill>
                <a:effectLst/>
              </a:rPr>
              <a:t>非常</a:t>
            </a:r>
            <a:endParaRPr lang="zh-CN" altLang="en-US" sz="2000">
              <a:effectLst/>
            </a:endParaRPr>
          </a:p>
          <a:p>
            <a:pPr marL="0" indent="0">
              <a:buNone/>
            </a:pPr>
            <a:r>
              <a:rPr lang="en-US" altLang="zh-CN" sz="2000">
                <a:effectLst/>
                <a:sym typeface="+mn-ea"/>
              </a:rPr>
              <a:t>duì … … 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bù ɡǎn</a:t>
            </a:r>
            <a:r>
              <a:rPr lang="en-US" altLang="zh-CN" sz="2000">
                <a:effectLst/>
                <a:sym typeface="+mn-ea"/>
              </a:rPr>
              <a:t> xìnɡ qù  = duì … … 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méi yǒu</a:t>
            </a:r>
            <a:r>
              <a:rPr lang="en-US" altLang="zh-CN" sz="2000">
                <a:effectLst/>
                <a:sym typeface="+mn-ea"/>
              </a:rPr>
              <a:t> xìnɡ qù </a:t>
            </a:r>
            <a:endParaRPr lang="en-US" altLang="zh-CN" sz="2000"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sym typeface="+mn-ea"/>
              </a:rPr>
              <a:t>对  … …  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不  感 </a:t>
            </a:r>
            <a:r>
              <a:rPr lang="en-US" altLang="zh-CN" sz="2000">
                <a:effectLst/>
                <a:sym typeface="+mn-ea"/>
              </a:rPr>
              <a:t>   兴   趣  =  对  … …</a:t>
            </a:r>
            <a:r>
              <a:rPr lang="en-US" altLang="zh-CN" sz="2000">
                <a:solidFill>
                  <a:schemeClr val="accent1"/>
                </a:solidFill>
                <a:effectLst/>
                <a:sym typeface="+mn-ea"/>
              </a:rPr>
              <a:t> 没     有</a:t>
            </a:r>
            <a:r>
              <a:rPr lang="en-US" altLang="zh-CN" sz="2000">
                <a:effectLst/>
                <a:sym typeface="+mn-ea"/>
              </a:rPr>
              <a:t>   兴   趣</a:t>
            </a:r>
            <a:r>
              <a:rPr sz="2000">
                <a:effectLst/>
                <a:sym typeface="+mn-ea"/>
              </a:rPr>
              <a:t>   </a:t>
            </a:r>
            <a:r>
              <a:rPr lang="en-US" altLang="zh-CN" sz="2000">
                <a:effectLst/>
                <a:sym typeface="+mn-ea"/>
              </a:rPr>
              <a:t>( be  not  interested in……)</a:t>
            </a:r>
            <a:endParaRPr lang="en-US" altLang="zh-CN" sz="2000"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72945" y="2820670"/>
            <a:ext cx="8070850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今天晚上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我们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去看电影，你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兴趣</a:t>
            </a:r>
            <a:r>
              <a:rPr lang="en-US" altLang="zh-CN"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sz="2800"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吗？</a:t>
            </a:r>
            <a:endParaRPr lang="zh-CN" altLang="en-US" sz="2800"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29560" y="0"/>
            <a:ext cx="3053715" cy="1200785"/>
          </a:xfrm>
        </p:spPr>
        <p:txBody>
          <a:bodyPr>
            <a:normAutofit fontScale="25000"/>
          </a:bodyPr>
          <a:p>
            <a:r>
              <a:rPr lang="en-US" altLang="zh-CN">
                <a:effectLst/>
                <a:cs typeface="Arial" panose="020B0604020202020204" pitchFamily="34" charset="0"/>
              </a:rPr>
              <a:t>           </a:t>
            </a:r>
            <a:r>
              <a:rPr lang="en-US" altLang="zh-CN" b="1">
                <a:effectLst/>
                <a:cs typeface="Arial" panose="020B0604020202020204" pitchFamily="34" charset="0"/>
              </a:rPr>
              <a:t> </a:t>
            </a:r>
            <a:r>
              <a:rPr lang="zh-CN" altLang="en-US" sz="8000">
                <a:effectLst/>
                <a:cs typeface="Arial" panose="020B0604020202020204" pitchFamily="34" charset="0"/>
              </a:rPr>
              <a:t>kě shì </a:t>
            </a:r>
            <a:endParaRPr lang="zh-CN" altLang="en-US" sz="8000">
              <a:effectLst/>
              <a:cs typeface="Arial" panose="020B0604020202020204" pitchFamily="34" charset="0"/>
            </a:endParaRPr>
          </a:p>
          <a:p>
            <a:r>
              <a:rPr lang="en-US" altLang="zh-CN" sz="8000">
                <a:effectLst/>
                <a:cs typeface="Arial" panose="020B0604020202020204" pitchFamily="34" charset="0"/>
              </a:rPr>
              <a:t>9  </a:t>
            </a:r>
            <a:r>
              <a:rPr lang="zh-CN" altLang="en-US" sz="8000">
                <a:effectLst/>
                <a:cs typeface="Arial" panose="020B0604020202020204" pitchFamily="34" charset="0"/>
              </a:rPr>
              <a:t>可 是</a:t>
            </a:r>
            <a:r>
              <a:rPr lang="en-US" altLang="zh-CN" sz="8000">
                <a:effectLst/>
                <a:cs typeface="Arial" panose="020B0604020202020204" pitchFamily="34" charset="0"/>
              </a:rPr>
              <a:t>: but </a:t>
            </a:r>
            <a:endParaRPr lang="zh-CN" altLang="en-US" sz="800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1653540" y="1287780"/>
            <a:ext cx="9365615" cy="4109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 b="1"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 想 去 看电影 ，  </a:t>
            </a:r>
            <a:r>
              <a:rPr sz="24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可是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我很忙  ， 没有 时间。</a:t>
            </a:r>
            <a:r>
              <a:rPr sz="2000">
                <a:effectLst/>
                <a:sym typeface="+mn-ea"/>
              </a:rPr>
              <a:t> </a:t>
            </a:r>
            <a:endParaRPr lang="zh-CN" altLang="en-US" sz="2000">
              <a:effectLst/>
            </a:endParaRPr>
          </a:p>
          <a:p>
            <a:pPr marL="0" algn="l">
              <a:buClrTx/>
              <a:buSzTx/>
              <a:buNone/>
            </a:pPr>
            <a:r>
              <a:rPr lang="en-US" altLang="zh-CN" sz="2000">
                <a:effectLst/>
                <a:sym typeface="+mn-ea"/>
              </a:rPr>
              <a:t>(I would like to go to see a movie,but I 'm busy and have no time .)</a:t>
            </a:r>
            <a:endParaRPr lang="zh-CN" altLang="en-US" sz="2000">
              <a:effectLst/>
            </a:endParaRPr>
          </a:p>
          <a:p>
            <a:pPr marL="0" algn="l">
              <a:buClrTx/>
              <a:buSzTx/>
              <a:buNone/>
            </a:pPr>
            <a:endParaRPr lang="zh-CN" altLang="en-US" sz="2000">
              <a:effectLst/>
            </a:endParaRPr>
          </a:p>
          <a:p>
            <a:pPr marL="0" algn="l">
              <a:buClrTx/>
              <a:buSzTx/>
              <a:buNone/>
            </a:pPr>
            <a:r>
              <a:rPr sz="2000">
                <a:effectLst/>
                <a:sym typeface="+mn-ea"/>
              </a:rPr>
              <a:t>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 非常 喜欢 她 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  </a:t>
            </a:r>
            <a:r>
              <a:rPr sz="2400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可是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她 不喜欢</a:t>
            </a:r>
            <a:r>
              <a:rPr lang="en-US" altLang="zh-CN"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sz="2400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我 。</a:t>
            </a:r>
            <a:r>
              <a:rPr sz="2000">
                <a:effectLst/>
                <a:sym typeface="+mn-ea"/>
              </a:rPr>
              <a:t> </a:t>
            </a:r>
            <a:endParaRPr lang="zh-CN" altLang="en-US" sz="2000">
              <a:effectLst/>
            </a:endParaRPr>
          </a:p>
          <a:p>
            <a:pPr marL="0" algn="l">
              <a:buClrTx/>
              <a:buSzTx/>
              <a:buNone/>
            </a:pPr>
            <a:endParaRPr sz="2000" strike="noStrike" noProof="1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29_1"/>
  <p:tag name="KSO_WM_TEMPLATE_CATEGORY" val="custom"/>
  <p:tag name="KSO_WM_TEMPLATE_INDEX" val="20177118"/>
  <p:tag name="KSO_WM_TEMPLATE_SUBCATEGORY" val="0"/>
  <p:tag name="KSO_WM_TEMPLATE_THUMBS_INDEX" val="1、5、8、11、14、19、25、28、29、30、32"/>
  <p:tag name="KSO_WM_TEMPLATE_MASTER_TYPE" val="1"/>
  <p:tag name="KSO_WM_TEMPLATE_COLOR_TYPE" val="1"/>
  <p:tag name="KSO_WM_TEMPLATE_MASTER_THUMB_INDEX" val="12"/>
</p:tagLst>
</file>

<file path=ppt/tags/tag22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7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8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9.xml><?xml version="1.0" encoding="utf-8"?>
<p:tagLst xmlns:p="http://schemas.openxmlformats.org/presentationml/2006/main">
  <p:tag name="KSO_WM_UNIT_TABLE_BEAUTIFY" val="smartTable{febd6973-78bc-4a6f-9d71-ae7007d76ff4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ABLE_BEAUTIFY" val="smartTable{cd753fd0-b67d-422f-9f1f-9179b2161ffa}"/>
  <p:tag name="TABLE_ENDDRAG_ORIGIN_RECT" val="588*181"/>
  <p:tag name="TABLE_ENDDRAG_RECT" val="106*163*588*181"/>
  <p:tag name="TABLE_AUTOADJUST_FLAG" val="1"/>
</p:tagLst>
</file>

<file path=ppt/tags/tag231.xml><?xml version="1.0" encoding="utf-8"?>
<p:tagLst xmlns:p="http://schemas.openxmlformats.org/presentationml/2006/main">
  <p:tag name="KSO_WPP_MARK_KEY" val="b399fad6-1eb8-4cef-b7e5-ab6d3fd0da54"/>
  <p:tag name="COMMONDATA" val="eyJoZGlkIjoiMjQzYTgzMjY2ODk2ZDhiZGMwNDYyZmE0OWQ1NzIzZWU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rgbClr val="000000"/>
      </a:dk1>
      <a:lt1>
        <a:srgbClr val="FFFFFF"/>
      </a:lt1>
      <a:dk2>
        <a:srgbClr val="A4D5CF"/>
      </a:dk2>
      <a:lt2>
        <a:srgbClr val="DFF4F2"/>
      </a:lt2>
      <a:accent1>
        <a:srgbClr val="3C8178"/>
      </a:accent1>
      <a:accent2>
        <a:srgbClr val="007B87"/>
      </a:accent2>
      <a:accent3>
        <a:srgbClr val="007297"/>
      </a:accent3>
      <a:accent4>
        <a:srgbClr val="12659F"/>
      </a:accent4>
      <a:accent5>
        <a:srgbClr val="4F5296"/>
      </a:accent5>
      <a:accent6>
        <a:srgbClr val="783C81"/>
      </a:accent6>
      <a:hlink>
        <a:srgbClr val="658BD5"/>
      </a:hlink>
      <a:folHlink>
        <a:srgbClr val="9F69A3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6083</Words>
  <Application>WPS 演示</Application>
  <PresentationFormat>宽屏</PresentationFormat>
  <Paragraphs>503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楷体</vt:lpstr>
      <vt:lpstr>Arial Unicode MS</vt:lpstr>
      <vt:lpstr>Century</vt:lpstr>
      <vt:lpstr>Times New Roman</vt:lpstr>
      <vt:lpstr>PMingLiU-ExtB</vt:lpstr>
      <vt:lpstr>Malgun Gothic Semilight</vt:lpstr>
      <vt:lpstr>方正粗黑宋简体</vt:lpstr>
      <vt:lpstr>幼圆</vt:lpstr>
      <vt:lpstr>华文楷体</vt:lpstr>
      <vt:lpstr>Office 主题​​</vt:lpstr>
      <vt:lpstr>    nǐ yào chá hái shi kā fēi  12   你 要  茶  还  是  咖 啡     Lesson 12  What  would you like ,Tea or Coffee？         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xiaoc</dc:creator>
  <cp:lastModifiedBy>沙茜</cp:lastModifiedBy>
  <cp:revision>194</cp:revision>
  <dcterms:created xsi:type="dcterms:W3CDTF">2019-08-11T11:31:00Z</dcterms:created>
  <dcterms:modified xsi:type="dcterms:W3CDTF">2024-10-11T05:46:16Z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A83B1889803446B986534D997365A708</vt:lpwstr>
  </property>
</Properties>
</file>